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4" r:id="rId1"/>
  </p:sldMasterIdLst>
  <p:sldIdLst>
    <p:sldId id="256" r:id="rId2"/>
    <p:sldId id="257" r:id="rId3"/>
    <p:sldId id="267" r:id="rId4"/>
    <p:sldId id="258" r:id="rId5"/>
    <p:sldId id="259" r:id="rId6"/>
    <p:sldId id="260" r:id="rId7"/>
    <p:sldId id="261" r:id="rId8"/>
    <p:sldId id="262" r:id="rId9"/>
    <p:sldId id="263" r:id="rId10"/>
    <p:sldId id="264" r:id="rId11"/>
    <p:sldId id="265" r:id="rId12"/>
    <p:sldId id="266"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357" autoAdjust="0"/>
    <p:restoredTop sz="94660"/>
  </p:normalViewPr>
  <p:slideViewPr>
    <p:cSldViewPr snapToGrid="0">
      <p:cViewPr varScale="1">
        <p:scale>
          <a:sx n="86" d="100"/>
          <a:sy n="86" d="100"/>
        </p:scale>
        <p:origin x="499"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2.png>
</file>

<file path=ppt/media/image3.jpeg>
</file>

<file path=ppt/media/image4.jpeg>
</file>

<file path=ppt/media/image5.jpeg>
</file>

<file path=ppt/media/image6.jpeg>
</file>

<file path=ppt/media/image7.png>
</file>

<file path=ppt/media/image8.pn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11/17/2022</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38261773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11/17/2022</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408229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11/17/2022</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3974615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11/17/2022</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3153864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11/17/2022</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22706079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11/17/2022</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10498566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11/17/2022</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181966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11/17/2022</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37442443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11/17/2022</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12366081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11/17/2022</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33997043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11/17/2022</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‹nº›</a:t>
            </a:fld>
            <a:endParaRPr lang="en-US"/>
          </a:p>
        </p:txBody>
      </p:sp>
    </p:spTree>
    <p:extLst>
      <p:ext uri="{BB962C8B-B14F-4D97-AF65-F5344CB8AC3E}">
        <p14:creationId xmlns:p14="http://schemas.microsoft.com/office/powerpoint/2010/main" val="6531500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11/17/2022</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‹nº›</a:t>
            </a:fld>
            <a:endParaRPr lang="en-US"/>
          </a:p>
        </p:txBody>
      </p:sp>
    </p:spTree>
    <p:extLst>
      <p:ext uri="{BB962C8B-B14F-4D97-AF65-F5344CB8AC3E}">
        <p14:creationId xmlns:p14="http://schemas.microsoft.com/office/powerpoint/2010/main" val="1654850771"/>
      </p:ext>
    </p:extLst>
  </p:cSld>
  <p:clrMap bg1="lt1" tx1="dk1" bg2="lt2" tx2="dk2" accent1="accent1" accent2="accent2" accent3="accent3" accent4="accent4" accent5="accent5" accent6="accent6" hlink="hlink" folHlink="folHlink"/>
  <p:sldLayoutIdLst>
    <p:sldLayoutId id="2147483775" r:id="rId1"/>
    <p:sldLayoutId id="2147483774" r:id="rId2"/>
    <p:sldLayoutId id="2147483773" r:id="rId3"/>
    <p:sldLayoutId id="2147483772" r:id="rId4"/>
    <p:sldLayoutId id="2147483771" r:id="rId5"/>
    <p:sldLayoutId id="2147483770" r:id="rId6"/>
    <p:sldLayoutId id="2147483769" r:id="rId7"/>
    <p:sldLayoutId id="2147483768" r:id="rId8"/>
    <p:sldLayoutId id="2147483767" r:id="rId9"/>
    <p:sldLayoutId id="2147483766" r:id="rId10"/>
    <p:sldLayoutId id="2147483765"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06E15305-164C-44CD-9E0F-420C2DC1B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47" name="Rectangle 46">
            <a:extLst>
              <a:ext uri="{FF2B5EF4-FFF2-40B4-BE49-F238E27FC236}">
                <a16:creationId xmlns:a16="http://schemas.microsoft.com/office/drawing/2014/main" id="{CF7EFA39-0978-4C57-AE13-B39A904C43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448C37CD-835C-F1DF-6EB3-06B2695C955A}"/>
              </a:ext>
            </a:extLst>
          </p:cNvPr>
          <p:cNvSpPr>
            <a:spLocks noGrp="1"/>
          </p:cNvSpPr>
          <p:nvPr>
            <p:ph type="ctrTitle"/>
          </p:nvPr>
        </p:nvSpPr>
        <p:spPr>
          <a:xfrm>
            <a:off x="3736483" y="0"/>
            <a:ext cx="3610252" cy="2388093"/>
          </a:xfrm>
        </p:spPr>
        <p:txBody>
          <a:bodyPr anchor="ctr">
            <a:normAutofit/>
          </a:bodyPr>
          <a:lstStyle/>
          <a:p>
            <a:pPr algn="ctr"/>
            <a:r>
              <a:rPr lang="pt-BR" sz="8500" dirty="0">
                <a:latin typeface="Chiller" panose="04020404031007020602" pitchFamily="82" charset="0"/>
              </a:rPr>
              <a:t>Teu óbolo</a:t>
            </a:r>
          </a:p>
        </p:txBody>
      </p:sp>
      <p:sp>
        <p:nvSpPr>
          <p:cNvPr id="3" name="Subtítulo 2">
            <a:extLst>
              <a:ext uri="{FF2B5EF4-FFF2-40B4-BE49-F238E27FC236}">
                <a16:creationId xmlns:a16="http://schemas.microsoft.com/office/drawing/2014/main" id="{22C8BE65-AB88-FA9A-5005-8220CC2CED15}"/>
              </a:ext>
            </a:extLst>
          </p:cNvPr>
          <p:cNvSpPr>
            <a:spLocks noGrp="1"/>
          </p:cNvSpPr>
          <p:nvPr>
            <p:ph type="subTitle" idx="1"/>
          </p:nvPr>
        </p:nvSpPr>
        <p:spPr>
          <a:xfrm>
            <a:off x="9348186" y="596500"/>
            <a:ext cx="2771220" cy="1417899"/>
          </a:xfrm>
        </p:spPr>
        <p:txBody>
          <a:bodyPr anchor="ctr">
            <a:normAutofit/>
          </a:bodyPr>
          <a:lstStyle/>
          <a:p>
            <a:pPr algn="r"/>
            <a:r>
              <a:rPr lang="pt-BR" b="1" dirty="0"/>
              <a:t>Marcone S. de Brito</a:t>
            </a:r>
          </a:p>
        </p:txBody>
      </p:sp>
      <p:pic>
        <p:nvPicPr>
          <p:cNvPr id="5" name="Imagem 4" descr="Pessoas com roupas coloridas&#10;&#10;Descrição gerada automaticamente">
            <a:extLst>
              <a:ext uri="{FF2B5EF4-FFF2-40B4-BE49-F238E27FC236}">
                <a16:creationId xmlns:a16="http://schemas.microsoft.com/office/drawing/2014/main" id="{DAC4EED7-FDAE-6C11-37EA-A820B1CB96A1}"/>
              </a:ext>
            </a:extLst>
          </p:cNvPr>
          <p:cNvPicPr>
            <a:picLocks noChangeAspect="1"/>
          </p:cNvPicPr>
          <p:nvPr/>
        </p:nvPicPr>
        <p:blipFill rotWithShape="1">
          <a:blip r:embed="rId2">
            <a:extLst>
              <a:ext uri="{28A0092B-C50C-407E-A947-70E740481C1C}">
                <a14:useLocalDpi xmlns:a14="http://schemas.microsoft.com/office/drawing/2010/main" val="0"/>
              </a:ext>
            </a:extLst>
          </a:blip>
          <a:srcRect t="10095" b="15498"/>
          <a:stretch/>
        </p:blipFill>
        <p:spPr>
          <a:xfrm>
            <a:off x="20" y="1685925"/>
            <a:ext cx="12191980" cy="5172075"/>
          </a:xfrm>
          <a:custGeom>
            <a:avLst/>
            <a:gdLst/>
            <a:ahLst/>
            <a:cxnLst/>
            <a:rect l="l" t="t" r="r" b="b"/>
            <a:pathLst>
              <a:path w="12192000" h="4717302">
                <a:moveTo>
                  <a:pt x="4545624" y="203817"/>
                </a:moveTo>
                <a:cubicBezTo>
                  <a:pt x="4760432" y="212378"/>
                  <a:pt x="4978404" y="270695"/>
                  <a:pt x="5197345" y="381665"/>
                </a:cubicBezTo>
                <a:cubicBezTo>
                  <a:pt x="5469063" y="519380"/>
                  <a:pt x="5697157" y="768676"/>
                  <a:pt x="5904467" y="1003103"/>
                </a:cubicBezTo>
                <a:cubicBezTo>
                  <a:pt x="6460267" y="1631811"/>
                  <a:pt x="7148441" y="1649803"/>
                  <a:pt x="7799404" y="1324958"/>
                </a:cubicBezTo>
                <a:cubicBezTo>
                  <a:pt x="8261577" y="1093435"/>
                  <a:pt x="8699978" y="808698"/>
                  <a:pt x="9177500" y="617080"/>
                </a:cubicBezTo>
                <a:cubicBezTo>
                  <a:pt x="10214180" y="198893"/>
                  <a:pt x="11218758" y="217816"/>
                  <a:pt x="12105586" y="813997"/>
                </a:cubicBezTo>
                <a:lnTo>
                  <a:pt x="12192000" y="876736"/>
                </a:lnTo>
                <a:lnTo>
                  <a:pt x="12192000" y="4717302"/>
                </a:lnTo>
                <a:lnTo>
                  <a:pt x="0" y="4717302"/>
                </a:lnTo>
                <a:lnTo>
                  <a:pt x="0" y="1347411"/>
                </a:lnTo>
                <a:lnTo>
                  <a:pt x="67985" y="1306589"/>
                </a:lnTo>
                <a:cubicBezTo>
                  <a:pt x="399959" y="1135764"/>
                  <a:pt x="748383" y="1140050"/>
                  <a:pt x="1114543" y="1215577"/>
                </a:cubicBezTo>
                <a:cubicBezTo>
                  <a:pt x="1512811" y="1297442"/>
                  <a:pt x="1920266" y="1359021"/>
                  <a:pt x="2324754" y="1365710"/>
                </a:cubicBezTo>
                <a:cubicBezTo>
                  <a:pt x="2699664" y="1371691"/>
                  <a:pt x="2952864" y="1090973"/>
                  <a:pt x="3197198" y="838924"/>
                </a:cubicBezTo>
                <a:cubicBezTo>
                  <a:pt x="3615781" y="406968"/>
                  <a:pt x="4073046" y="184983"/>
                  <a:pt x="4545624" y="203817"/>
                </a:cubicBezTo>
                <a:close/>
                <a:moveTo>
                  <a:pt x="2293086" y="102715"/>
                </a:moveTo>
                <a:cubicBezTo>
                  <a:pt x="2467546" y="91895"/>
                  <a:pt x="2639764" y="184257"/>
                  <a:pt x="2722654" y="350616"/>
                </a:cubicBezTo>
                <a:cubicBezTo>
                  <a:pt x="2833176" y="572429"/>
                  <a:pt x="2743044" y="841796"/>
                  <a:pt x="2521340" y="952264"/>
                </a:cubicBezTo>
                <a:cubicBezTo>
                  <a:pt x="2465913" y="979881"/>
                  <a:pt x="2407510" y="994953"/>
                  <a:pt x="2349358" y="998559"/>
                </a:cubicBezTo>
                <a:cubicBezTo>
                  <a:pt x="2174899" y="1009379"/>
                  <a:pt x="2002682" y="917016"/>
                  <a:pt x="1919790" y="750657"/>
                </a:cubicBezTo>
                <a:cubicBezTo>
                  <a:pt x="1809268" y="528844"/>
                  <a:pt x="1899400" y="259477"/>
                  <a:pt x="2121104" y="149010"/>
                </a:cubicBezTo>
                <a:cubicBezTo>
                  <a:pt x="2176531" y="121393"/>
                  <a:pt x="2234933" y="106322"/>
                  <a:pt x="2293086" y="102715"/>
                </a:cubicBezTo>
                <a:close/>
                <a:moveTo>
                  <a:pt x="3233525" y="424"/>
                </a:moveTo>
                <a:cubicBezTo>
                  <a:pt x="3319824" y="-4928"/>
                  <a:pt x="3405013" y="40760"/>
                  <a:pt x="3446016" y="123053"/>
                </a:cubicBezTo>
                <a:cubicBezTo>
                  <a:pt x="3500689" y="232777"/>
                  <a:pt x="3456103" y="366023"/>
                  <a:pt x="3346432" y="420668"/>
                </a:cubicBezTo>
                <a:cubicBezTo>
                  <a:pt x="3319014" y="434329"/>
                  <a:pt x="3290125" y="441785"/>
                  <a:pt x="3261358" y="443568"/>
                </a:cubicBezTo>
                <a:cubicBezTo>
                  <a:pt x="3175059" y="448921"/>
                  <a:pt x="3089870" y="403232"/>
                  <a:pt x="3048866" y="320940"/>
                </a:cubicBezTo>
                <a:cubicBezTo>
                  <a:pt x="2994194" y="211215"/>
                  <a:pt x="3038779" y="77969"/>
                  <a:pt x="3148451" y="23324"/>
                </a:cubicBezTo>
                <a:cubicBezTo>
                  <a:pt x="3175869" y="9663"/>
                  <a:pt x="3204758" y="2208"/>
                  <a:pt x="3233525" y="424"/>
                </a:cubicBezTo>
                <a:close/>
              </a:path>
            </a:pathLst>
          </a:custGeom>
        </p:spPr>
      </p:pic>
    </p:spTree>
    <p:extLst>
      <p:ext uri="{BB962C8B-B14F-4D97-AF65-F5344CB8AC3E}">
        <p14:creationId xmlns:p14="http://schemas.microsoft.com/office/powerpoint/2010/main" val="12934235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10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4"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0">
            <a:extLst>
              <a:ext uri="{FF2B5EF4-FFF2-40B4-BE49-F238E27FC236}">
                <a16:creationId xmlns:a16="http://schemas.microsoft.com/office/drawing/2014/main" id="{094CCE7A-BF63-4F34-A790-506292F49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Freeform: Shape 22">
            <a:extLst>
              <a:ext uri="{FF2B5EF4-FFF2-40B4-BE49-F238E27FC236}">
                <a16:creationId xmlns:a16="http://schemas.microsoft.com/office/drawing/2014/main" id="{F066AA63-76B1-4DA5-BDFB-DB2FD4E001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44776" y="211090"/>
            <a:ext cx="5544176" cy="6646910"/>
          </a:xfrm>
          <a:custGeom>
            <a:avLst/>
            <a:gdLst>
              <a:gd name="connsiteX0" fmla="*/ 4779974 w 5544176"/>
              <a:gd name="connsiteY0" fmla="*/ 685250 h 6646910"/>
              <a:gd name="connsiteX1" fmla="*/ 5309474 w 5544176"/>
              <a:gd name="connsiteY1" fmla="*/ 1126951 h 6646910"/>
              <a:gd name="connsiteX2" fmla="*/ 5001910 w 5544176"/>
              <a:gd name="connsiteY2" fmla="*/ 1690856 h 6646910"/>
              <a:gd name="connsiteX3" fmla="*/ 4306656 w 5544176"/>
              <a:gd name="connsiteY3" fmla="*/ 1273177 h 6646910"/>
              <a:gd name="connsiteX4" fmla="*/ 4621504 w 5544176"/>
              <a:gd name="connsiteY4" fmla="*/ 721515 h 6646910"/>
              <a:gd name="connsiteX5" fmla="*/ 4779974 w 5544176"/>
              <a:gd name="connsiteY5" fmla="*/ 685250 h 6646910"/>
              <a:gd name="connsiteX6" fmla="*/ 2760003 w 5544176"/>
              <a:gd name="connsiteY6" fmla="*/ 352577 h 6646910"/>
              <a:gd name="connsiteX7" fmla="*/ 2990385 w 5544176"/>
              <a:gd name="connsiteY7" fmla="*/ 544679 h 6646910"/>
              <a:gd name="connsiteX8" fmla="*/ 2856557 w 5544176"/>
              <a:gd name="connsiteY8" fmla="*/ 790095 h 6646910"/>
              <a:gd name="connsiteX9" fmla="*/ 2554030 w 5544176"/>
              <a:gd name="connsiteY9" fmla="*/ 608299 h 6646910"/>
              <a:gd name="connsiteX10" fmla="*/ 2691113 w 5544176"/>
              <a:gd name="connsiteY10" fmla="*/ 368075 h 6646910"/>
              <a:gd name="connsiteX11" fmla="*/ 2760003 w 5544176"/>
              <a:gd name="connsiteY11" fmla="*/ 352577 h 6646910"/>
              <a:gd name="connsiteX12" fmla="*/ 3630 w 5544176"/>
              <a:gd name="connsiteY12" fmla="*/ 28121 h 6646910"/>
              <a:gd name="connsiteX13" fmla="*/ 151871 w 5544176"/>
              <a:gd name="connsiteY13" fmla="*/ 38891 h 6646910"/>
              <a:gd name="connsiteX14" fmla="*/ 1031555 w 5544176"/>
              <a:gd name="connsiteY14" fmla="*/ 832871 h 6646910"/>
              <a:gd name="connsiteX15" fmla="*/ 1096338 w 5544176"/>
              <a:gd name="connsiteY15" fmla="*/ 964607 h 6646910"/>
              <a:gd name="connsiteX16" fmla="*/ 1409481 w 5544176"/>
              <a:gd name="connsiteY16" fmla="*/ 1265738 h 6646910"/>
              <a:gd name="connsiteX17" fmla="*/ 2318612 w 5544176"/>
              <a:gd name="connsiteY17" fmla="*/ 859062 h 6646910"/>
              <a:gd name="connsiteX18" fmla="*/ 2675615 w 5544176"/>
              <a:gd name="connsiteY18" fmla="*/ 1267985 h 6646910"/>
              <a:gd name="connsiteX19" fmla="*/ 2952957 w 5544176"/>
              <a:gd name="connsiteY19" fmla="*/ 1297896 h 6646910"/>
              <a:gd name="connsiteX20" fmla="*/ 3058268 w 5544176"/>
              <a:gd name="connsiteY20" fmla="*/ 1155778 h 6646910"/>
              <a:gd name="connsiteX21" fmla="*/ 3306706 w 5544176"/>
              <a:gd name="connsiteY21" fmla="*/ 310500 h 6646910"/>
              <a:gd name="connsiteX22" fmla="*/ 3735234 w 5544176"/>
              <a:gd name="connsiteY22" fmla="*/ 107395 h 6646910"/>
              <a:gd name="connsiteX23" fmla="*/ 3828224 w 5544176"/>
              <a:gd name="connsiteY23" fmla="*/ 117624 h 6646910"/>
              <a:gd name="connsiteX24" fmla="*/ 4231180 w 5544176"/>
              <a:gd name="connsiteY24" fmla="*/ 592260 h 6646910"/>
              <a:gd name="connsiteX25" fmla="*/ 3873092 w 5544176"/>
              <a:gd name="connsiteY25" fmla="*/ 1299370 h 6646910"/>
              <a:gd name="connsiteX26" fmla="*/ 4050935 w 5544176"/>
              <a:gd name="connsiteY26" fmla="*/ 1948439 h 6646910"/>
              <a:gd name="connsiteX27" fmla="*/ 5211525 w 5544176"/>
              <a:gd name="connsiteY27" fmla="*/ 2027402 h 6646910"/>
              <a:gd name="connsiteX28" fmla="*/ 5541097 w 5544176"/>
              <a:gd name="connsiteY28" fmla="*/ 2700958 h 6646910"/>
              <a:gd name="connsiteX29" fmla="*/ 5094823 w 5544176"/>
              <a:gd name="connsiteY29" fmla="*/ 3471378 h 6646910"/>
              <a:gd name="connsiteX30" fmla="*/ 5505528 w 5544176"/>
              <a:gd name="connsiteY30" fmla="*/ 4272564 h 6646910"/>
              <a:gd name="connsiteX31" fmla="*/ 5281423 w 5544176"/>
              <a:gd name="connsiteY31" fmla="*/ 4965183 h 6646910"/>
              <a:gd name="connsiteX32" fmla="*/ 4675749 w 5544176"/>
              <a:gd name="connsiteY32" fmla="*/ 5385343 h 6646910"/>
              <a:gd name="connsiteX33" fmla="*/ 4508838 w 5544176"/>
              <a:gd name="connsiteY33" fmla="*/ 6598516 h 6646910"/>
              <a:gd name="connsiteX34" fmla="*/ 4472787 w 5544176"/>
              <a:gd name="connsiteY34" fmla="*/ 6646910 h 6646910"/>
              <a:gd name="connsiteX35" fmla="*/ 3367517 w 5544176"/>
              <a:gd name="connsiteY35" fmla="*/ 6646910 h 6646910"/>
              <a:gd name="connsiteX36" fmla="*/ 2998981 w 5544176"/>
              <a:gd name="connsiteY36" fmla="*/ 6646910 h 6646910"/>
              <a:gd name="connsiteX37" fmla="*/ 2648733 w 5544176"/>
              <a:gd name="connsiteY37" fmla="*/ 6646910 h 6646910"/>
              <a:gd name="connsiteX38" fmla="*/ 0 w 5544176"/>
              <a:gd name="connsiteY38" fmla="*/ 6646910 h 6646910"/>
              <a:gd name="connsiteX39" fmla="*/ 0 w 5544176"/>
              <a:gd name="connsiteY39" fmla="*/ 28222 h 6646910"/>
              <a:gd name="connsiteX40" fmla="*/ 1509522 w 5544176"/>
              <a:gd name="connsiteY40" fmla="*/ 767 h 6646910"/>
              <a:gd name="connsiteX41" fmla="*/ 1986017 w 5544176"/>
              <a:gd name="connsiteY41" fmla="*/ 398066 h 6646910"/>
              <a:gd name="connsiteX42" fmla="*/ 1709217 w 5544176"/>
              <a:gd name="connsiteY42" fmla="*/ 905558 h 6646910"/>
              <a:gd name="connsiteX43" fmla="*/ 1083551 w 5544176"/>
              <a:gd name="connsiteY43" fmla="*/ 529879 h 6646910"/>
              <a:gd name="connsiteX44" fmla="*/ 1366937 w 5544176"/>
              <a:gd name="connsiteY44" fmla="*/ 33390 h 6646910"/>
              <a:gd name="connsiteX45" fmla="*/ 1509522 w 5544176"/>
              <a:gd name="connsiteY45" fmla="*/ 767 h 6646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544176" h="6646910">
                <a:moveTo>
                  <a:pt x="4779974" y="685250"/>
                </a:moveTo>
                <a:cubicBezTo>
                  <a:pt x="5032054" y="670215"/>
                  <a:pt x="5267008" y="852320"/>
                  <a:pt x="5309474" y="1126951"/>
                </a:cubicBezTo>
                <a:cubicBezTo>
                  <a:pt x="5346050" y="1363456"/>
                  <a:pt x="5216949" y="1600813"/>
                  <a:pt x="5001910" y="1690856"/>
                </a:cubicBezTo>
                <a:cubicBezTo>
                  <a:pt x="4692098" y="1820733"/>
                  <a:pt x="4350283" y="1615922"/>
                  <a:pt x="4306656" y="1273177"/>
                </a:cubicBezTo>
                <a:cubicBezTo>
                  <a:pt x="4276590" y="1039231"/>
                  <a:pt x="4408479" y="807918"/>
                  <a:pt x="4621504" y="721515"/>
                </a:cubicBezTo>
                <a:cubicBezTo>
                  <a:pt x="4671997" y="700903"/>
                  <a:pt x="4725528" y="688659"/>
                  <a:pt x="4779974" y="685250"/>
                </a:cubicBezTo>
                <a:close/>
                <a:moveTo>
                  <a:pt x="2760003" y="352577"/>
                </a:moveTo>
                <a:cubicBezTo>
                  <a:pt x="2869653" y="345991"/>
                  <a:pt x="2971942" y="425187"/>
                  <a:pt x="2990385" y="544679"/>
                </a:cubicBezTo>
                <a:cubicBezTo>
                  <a:pt x="3006348" y="647665"/>
                  <a:pt x="2950167" y="750884"/>
                  <a:pt x="2856557" y="790095"/>
                </a:cubicBezTo>
                <a:cubicBezTo>
                  <a:pt x="2721799" y="846585"/>
                  <a:pt x="2573171" y="757470"/>
                  <a:pt x="2554030" y="608299"/>
                </a:cubicBezTo>
                <a:cubicBezTo>
                  <a:pt x="2540934" y="506165"/>
                  <a:pt x="2598123" y="405659"/>
                  <a:pt x="2691113" y="368075"/>
                </a:cubicBezTo>
                <a:cubicBezTo>
                  <a:pt x="2713089" y="359242"/>
                  <a:pt x="2736352" y="353973"/>
                  <a:pt x="2760003" y="352577"/>
                </a:cubicBezTo>
                <a:close/>
                <a:moveTo>
                  <a:pt x="3630" y="28121"/>
                </a:moveTo>
                <a:cubicBezTo>
                  <a:pt x="53278" y="26959"/>
                  <a:pt x="102920" y="30524"/>
                  <a:pt x="151871" y="38891"/>
                </a:cubicBezTo>
                <a:cubicBezTo>
                  <a:pt x="865103" y="112200"/>
                  <a:pt x="964292" y="593344"/>
                  <a:pt x="1031555" y="832871"/>
                </a:cubicBezTo>
                <a:cubicBezTo>
                  <a:pt x="1053330" y="878203"/>
                  <a:pt x="1074563" y="922528"/>
                  <a:pt x="1096338" y="964607"/>
                </a:cubicBezTo>
                <a:cubicBezTo>
                  <a:pt x="1174682" y="1115560"/>
                  <a:pt x="1260852" y="1237377"/>
                  <a:pt x="1409481" y="1265738"/>
                </a:cubicBezTo>
                <a:cubicBezTo>
                  <a:pt x="1767492" y="1334008"/>
                  <a:pt x="1973154" y="762896"/>
                  <a:pt x="2318612" y="859062"/>
                </a:cubicBezTo>
                <a:cubicBezTo>
                  <a:pt x="2496300" y="908501"/>
                  <a:pt x="2583943" y="1098510"/>
                  <a:pt x="2675615" y="1267985"/>
                </a:cubicBezTo>
                <a:cubicBezTo>
                  <a:pt x="2731099" y="1370507"/>
                  <a:pt x="2875466" y="1386005"/>
                  <a:pt x="2952957" y="1297896"/>
                </a:cubicBezTo>
                <a:cubicBezTo>
                  <a:pt x="2992292" y="1253804"/>
                  <a:pt x="3027543" y="1206225"/>
                  <a:pt x="3058268" y="1155778"/>
                </a:cubicBezTo>
                <a:cubicBezTo>
                  <a:pt x="3256027" y="815280"/>
                  <a:pt x="3063848" y="537317"/>
                  <a:pt x="3306706" y="310500"/>
                </a:cubicBezTo>
                <a:cubicBezTo>
                  <a:pt x="3358006" y="262378"/>
                  <a:pt x="3524148" y="107395"/>
                  <a:pt x="3735234" y="107395"/>
                </a:cubicBezTo>
                <a:cubicBezTo>
                  <a:pt x="3766510" y="107395"/>
                  <a:pt x="3797693" y="110804"/>
                  <a:pt x="3828224" y="117624"/>
                </a:cubicBezTo>
                <a:cubicBezTo>
                  <a:pt x="4046595" y="166056"/>
                  <a:pt x="4222967" y="384349"/>
                  <a:pt x="4231180" y="592260"/>
                </a:cubicBezTo>
                <a:cubicBezTo>
                  <a:pt x="4242339" y="872003"/>
                  <a:pt x="3941207" y="932136"/>
                  <a:pt x="3873092" y="1299370"/>
                </a:cubicBezTo>
                <a:cubicBezTo>
                  <a:pt x="3837368" y="1492245"/>
                  <a:pt x="3867280" y="1798492"/>
                  <a:pt x="4050935" y="1948439"/>
                </a:cubicBezTo>
                <a:cubicBezTo>
                  <a:pt x="4358421" y="2199435"/>
                  <a:pt x="4810507" y="1777182"/>
                  <a:pt x="5211525" y="2027402"/>
                </a:cubicBezTo>
                <a:cubicBezTo>
                  <a:pt x="5429122" y="2163013"/>
                  <a:pt x="5566824" y="2456164"/>
                  <a:pt x="5541097" y="2700958"/>
                </a:cubicBezTo>
                <a:cubicBezTo>
                  <a:pt x="5501654" y="3076251"/>
                  <a:pt x="5098698" y="3142194"/>
                  <a:pt x="5094823" y="3471378"/>
                </a:cubicBezTo>
                <a:cubicBezTo>
                  <a:pt x="5091415" y="3745236"/>
                  <a:pt x="5419668" y="3893242"/>
                  <a:pt x="5505528" y="4272564"/>
                </a:cubicBezTo>
                <a:cubicBezTo>
                  <a:pt x="5569691" y="4556184"/>
                  <a:pt x="5439041" y="4752005"/>
                  <a:pt x="5281423" y="4965183"/>
                </a:cubicBezTo>
                <a:cubicBezTo>
                  <a:pt x="5068244" y="5253608"/>
                  <a:pt x="4866301" y="5146281"/>
                  <a:pt x="4675749" y="5385343"/>
                </a:cubicBezTo>
                <a:cubicBezTo>
                  <a:pt x="4370191" y="5769070"/>
                  <a:pt x="4714176" y="6260683"/>
                  <a:pt x="4508838" y="6598516"/>
                </a:cubicBezTo>
                <a:lnTo>
                  <a:pt x="4472787" y="6646910"/>
                </a:lnTo>
                <a:lnTo>
                  <a:pt x="3367517" y="6646910"/>
                </a:lnTo>
                <a:lnTo>
                  <a:pt x="2998981" y="6646910"/>
                </a:lnTo>
                <a:lnTo>
                  <a:pt x="2648733" y="6646910"/>
                </a:lnTo>
                <a:lnTo>
                  <a:pt x="0" y="6646910"/>
                </a:lnTo>
                <a:lnTo>
                  <a:pt x="0" y="28222"/>
                </a:lnTo>
                <a:close/>
                <a:moveTo>
                  <a:pt x="1509522" y="767"/>
                </a:moveTo>
                <a:cubicBezTo>
                  <a:pt x="1736339" y="-12639"/>
                  <a:pt x="1947814" y="150946"/>
                  <a:pt x="1986017" y="398066"/>
                </a:cubicBezTo>
                <a:cubicBezTo>
                  <a:pt x="2019183" y="611090"/>
                  <a:pt x="1902946" y="824502"/>
                  <a:pt x="1709217" y="905558"/>
                </a:cubicBezTo>
                <a:cubicBezTo>
                  <a:pt x="1430403" y="1021795"/>
                  <a:pt x="1123149" y="837830"/>
                  <a:pt x="1083551" y="529879"/>
                </a:cubicBezTo>
                <a:cubicBezTo>
                  <a:pt x="1056506" y="319025"/>
                  <a:pt x="1175223" y="110882"/>
                  <a:pt x="1366937" y="33390"/>
                </a:cubicBezTo>
                <a:cubicBezTo>
                  <a:pt x="1412379" y="14871"/>
                  <a:pt x="1460539" y="3866"/>
                  <a:pt x="1509522" y="76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Content Placeholder 15">
            <a:extLst>
              <a:ext uri="{FF2B5EF4-FFF2-40B4-BE49-F238E27FC236}">
                <a16:creationId xmlns:a16="http://schemas.microsoft.com/office/drawing/2014/main" id="{2C7305BB-9D25-BCB4-4EB3-5E3FE08355C5}"/>
              </a:ext>
            </a:extLst>
          </p:cNvPr>
          <p:cNvSpPr>
            <a:spLocks noGrp="1"/>
          </p:cNvSpPr>
          <p:nvPr>
            <p:ph idx="1"/>
          </p:nvPr>
        </p:nvSpPr>
        <p:spPr>
          <a:xfrm>
            <a:off x="347548" y="211090"/>
            <a:ext cx="5544176" cy="5781667"/>
          </a:xfrm>
        </p:spPr>
        <p:txBody>
          <a:bodyPr anchor="t">
            <a:normAutofit/>
          </a:bodyPr>
          <a:lstStyle/>
          <a:p>
            <a:r>
              <a:rPr lang="pt-BR" sz="4000" dirty="0">
                <a:effectLst/>
                <a:latin typeface="Arial" panose="020B0604020202020204" pitchFamily="34" charset="0"/>
                <a:ea typeface="Calibri" panose="020F0502020204030204" pitchFamily="34" charset="0"/>
              </a:rPr>
              <a:t>Sempre serás convocado a repetir o gesto nobre e significativo da viúva pobre, que motivou a bela parábola evangélica.</a:t>
            </a:r>
          </a:p>
          <a:p>
            <a:endParaRPr lang="en-US" dirty="0"/>
          </a:p>
        </p:txBody>
      </p:sp>
      <p:pic>
        <p:nvPicPr>
          <p:cNvPr id="5" name="Espaço Reservado para Conteúdo 4" descr="Mulher com lenço na cabeça&#10;&#10;Descrição gerada automaticamente com confiança média">
            <a:extLst>
              <a:ext uri="{FF2B5EF4-FFF2-40B4-BE49-F238E27FC236}">
                <a16:creationId xmlns:a16="http://schemas.microsoft.com/office/drawing/2014/main" id="{5D3D72B6-E030-E4F9-FEF0-2032911F716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11091"/>
            <a:ext cx="6092952" cy="5106634"/>
          </a:xfrm>
          <a:prstGeom prst="rect">
            <a:avLst/>
          </a:prstGeom>
        </p:spPr>
      </p:pic>
    </p:spTree>
    <p:extLst>
      <p:ext uri="{BB962C8B-B14F-4D97-AF65-F5344CB8AC3E}">
        <p14:creationId xmlns:p14="http://schemas.microsoft.com/office/powerpoint/2010/main" val="1718507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062"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64" name="Rectangle 2063">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ítulo 1">
            <a:extLst>
              <a:ext uri="{FF2B5EF4-FFF2-40B4-BE49-F238E27FC236}">
                <a16:creationId xmlns:a16="http://schemas.microsoft.com/office/drawing/2014/main" id="{58E1C2FD-6393-B6D0-C3BC-CBE96FF95E0C}"/>
              </a:ext>
            </a:extLst>
          </p:cNvPr>
          <p:cNvSpPr>
            <a:spLocks noGrp="1"/>
          </p:cNvSpPr>
          <p:nvPr>
            <p:ph type="title"/>
          </p:nvPr>
        </p:nvSpPr>
        <p:spPr>
          <a:xfrm>
            <a:off x="609600" y="552782"/>
            <a:ext cx="5369169" cy="1591902"/>
          </a:xfrm>
        </p:spPr>
        <p:txBody>
          <a:bodyPr vert="horz" lIns="91440" tIns="45720" rIns="91440" bIns="45720" rtlCol="0" anchor="b">
            <a:normAutofit/>
          </a:bodyPr>
          <a:lstStyle/>
          <a:p>
            <a:pPr>
              <a:lnSpc>
                <a:spcPct val="90000"/>
              </a:lnSpc>
            </a:pPr>
            <a:br>
              <a:rPr lang="en-US" sz="2100" kern="1200">
                <a:solidFill>
                  <a:schemeClr val="tx1"/>
                </a:solidFill>
                <a:latin typeface="+mj-lt"/>
                <a:ea typeface="+mj-ea"/>
                <a:cs typeface="+mj-cs"/>
              </a:rPr>
            </a:br>
            <a:br>
              <a:rPr lang="en-US" sz="2100" kern="1200">
                <a:solidFill>
                  <a:schemeClr val="tx1"/>
                </a:solidFill>
                <a:latin typeface="+mj-lt"/>
                <a:ea typeface="+mj-ea"/>
                <a:cs typeface="+mj-cs"/>
              </a:rPr>
            </a:br>
            <a:br>
              <a:rPr lang="en-US" sz="2100" kern="1200">
                <a:solidFill>
                  <a:schemeClr val="tx1"/>
                </a:solidFill>
                <a:latin typeface="+mj-lt"/>
                <a:ea typeface="+mj-ea"/>
                <a:cs typeface="+mj-cs"/>
              </a:rPr>
            </a:br>
            <a:br>
              <a:rPr lang="en-US" sz="2100" kern="1200">
                <a:solidFill>
                  <a:schemeClr val="tx1"/>
                </a:solidFill>
                <a:latin typeface="+mj-lt"/>
                <a:ea typeface="+mj-ea"/>
                <a:cs typeface="+mj-cs"/>
              </a:rPr>
            </a:br>
            <a:endParaRPr lang="en-US" sz="2100" kern="1200">
              <a:solidFill>
                <a:schemeClr val="tx1"/>
              </a:solidFill>
              <a:latin typeface="+mj-lt"/>
              <a:ea typeface="+mj-ea"/>
              <a:cs typeface="+mj-cs"/>
            </a:endParaRPr>
          </a:p>
        </p:txBody>
      </p:sp>
      <p:sp>
        <p:nvSpPr>
          <p:cNvPr id="5" name="CaixaDeTexto 4">
            <a:extLst>
              <a:ext uri="{FF2B5EF4-FFF2-40B4-BE49-F238E27FC236}">
                <a16:creationId xmlns:a16="http://schemas.microsoft.com/office/drawing/2014/main" id="{442C9423-146A-3826-555B-6DF0E4C9802B}"/>
              </a:ext>
            </a:extLst>
          </p:cNvPr>
          <p:cNvSpPr txBox="1"/>
          <p:nvPr/>
        </p:nvSpPr>
        <p:spPr>
          <a:xfrm>
            <a:off x="237772" y="208625"/>
            <a:ext cx="6112823" cy="6440749"/>
          </a:xfrm>
          <a:prstGeom prst="rect">
            <a:avLst/>
          </a:prstGeom>
        </p:spPr>
        <p:txBody>
          <a:bodyPr vert="horz" lIns="91440" tIns="45720" rIns="91440" bIns="45720" rtlCol="0" anchor="t">
            <a:noAutofit/>
          </a:bodyPr>
          <a:lstStyle/>
          <a:p>
            <a:pPr>
              <a:lnSpc>
                <a:spcPct val="110000"/>
              </a:lnSpc>
              <a:spcAft>
                <a:spcPts val="800"/>
              </a:spcAft>
              <a:buClr>
                <a:schemeClr val="accent5"/>
              </a:buClr>
            </a:pPr>
            <a:r>
              <a:rPr lang="en-US" sz="3200" dirty="0">
                <a:effectLst/>
                <a:latin typeface="Arial" panose="020B0604020202020204" pitchFamily="34" charset="0"/>
                <a:cs typeface="Arial" panose="020B0604020202020204" pitchFamily="34" charset="0"/>
              </a:rPr>
              <a:t>A oração intercessória por alguém; a referência positiva a respeito do próximo; a ação, desconhecida pelo beneficiário; a drágea que amortece a dor; o unguento que refresca a ulceração; o conselho feliz, no momento adequado são pequenas-valiosas moedas colocadas nos gazofilácios das vidas em cumprimento à Lei de Amor, que vige em toda parte.</a:t>
            </a:r>
          </a:p>
        </p:txBody>
      </p:sp>
      <p:pic>
        <p:nvPicPr>
          <p:cNvPr id="7" name="Imagem 6" descr="Uma imagem contendo pessoa, chuva, segurando, mulher&#10;&#10;Descrição gerada automaticamente">
            <a:extLst>
              <a:ext uri="{FF2B5EF4-FFF2-40B4-BE49-F238E27FC236}">
                <a16:creationId xmlns:a16="http://schemas.microsoft.com/office/drawing/2014/main" id="{31D16D92-379A-15A5-FC1F-CACC28297A29}"/>
              </a:ext>
            </a:extLst>
          </p:cNvPr>
          <p:cNvPicPr>
            <a:picLocks noChangeAspect="1"/>
          </p:cNvPicPr>
          <p:nvPr/>
        </p:nvPicPr>
        <p:blipFill rotWithShape="1">
          <a:blip r:embed="rId2">
            <a:extLst>
              <a:ext uri="{28A0092B-C50C-407E-A947-70E740481C1C}">
                <a14:useLocalDpi xmlns:a14="http://schemas.microsoft.com/office/drawing/2010/main" val="0"/>
              </a:ext>
            </a:extLst>
          </a:blip>
          <a:srcRect l="25" r="30722" b="1"/>
          <a:stretch/>
        </p:blipFill>
        <p:spPr>
          <a:xfrm>
            <a:off x="6364448" y="10"/>
            <a:ext cx="5827552" cy="6857990"/>
          </a:xfrm>
          <a:custGeom>
            <a:avLst/>
            <a:gdLst/>
            <a:ahLst/>
            <a:cxnLst/>
            <a:rect l="l" t="t" r="r" b="b"/>
            <a:pathLst>
              <a:path w="5827552" h="6858000">
                <a:moveTo>
                  <a:pt x="391440" y="4232571"/>
                </a:moveTo>
                <a:cubicBezTo>
                  <a:pt x="581049" y="4232571"/>
                  <a:pt x="734757" y="4386279"/>
                  <a:pt x="734757" y="4575888"/>
                </a:cubicBezTo>
                <a:cubicBezTo>
                  <a:pt x="734757" y="4765497"/>
                  <a:pt x="581049" y="4919205"/>
                  <a:pt x="391440" y="4919205"/>
                </a:cubicBezTo>
                <a:cubicBezTo>
                  <a:pt x="201831" y="4919205"/>
                  <a:pt x="48123" y="4765497"/>
                  <a:pt x="48123" y="4575888"/>
                </a:cubicBezTo>
                <a:cubicBezTo>
                  <a:pt x="48123" y="4386279"/>
                  <a:pt x="201831" y="4232571"/>
                  <a:pt x="391440" y="4232571"/>
                </a:cubicBezTo>
                <a:close/>
                <a:moveTo>
                  <a:pt x="247368" y="1806694"/>
                </a:moveTo>
                <a:cubicBezTo>
                  <a:pt x="383986" y="1806694"/>
                  <a:pt x="494736" y="1917444"/>
                  <a:pt x="494736" y="2054062"/>
                </a:cubicBezTo>
                <a:cubicBezTo>
                  <a:pt x="494736" y="2190680"/>
                  <a:pt x="383986" y="2301430"/>
                  <a:pt x="247368" y="2301430"/>
                </a:cubicBezTo>
                <a:cubicBezTo>
                  <a:pt x="110750" y="2301430"/>
                  <a:pt x="0" y="2190680"/>
                  <a:pt x="0" y="2054062"/>
                </a:cubicBezTo>
                <a:cubicBezTo>
                  <a:pt x="0" y="1917444"/>
                  <a:pt x="110750" y="1806694"/>
                  <a:pt x="247368" y="1806694"/>
                </a:cubicBezTo>
                <a:close/>
                <a:moveTo>
                  <a:pt x="247369" y="1294715"/>
                </a:moveTo>
                <a:cubicBezTo>
                  <a:pt x="326938" y="1294715"/>
                  <a:pt x="391441" y="1359218"/>
                  <a:pt x="391441" y="1438787"/>
                </a:cubicBezTo>
                <a:cubicBezTo>
                  <a:pt x="391441" y="1518356"/>
                  <a:pt x="326938" y="1582859"/>
                  <a:pt x="247369" y="1582859"/>
                </a:cubicBezTo>
                <a:cubicBezTo>
                  <a:pt x="167800" y="1582859"/>
                  <a:pt x="103297" y="1518356"/>
                  <a:pt x="103297" y="1438787"/>
                </a:cubicBezTo>
                <a:cubicBezTo>
                  <a:pt x="103297" y="1359218"/>
                  <a:pt x="167800" y="1294715"/>
                  <a:pt x="247369" y="1294715"/>
                </a:cubicBezTo>
                <a:close/>
                <a:moveTo>
                  <a:pt x="480671" y="0"/>
                </a:moveTo>
                <a:lnTo>
                  <a:pt x="5827552" y="0"/>
                </a:lnTo>
                <a:lnTo>
                  <a:pt x="5827552" y="6858000"/>
                </a:lnTo>
                <a:lnTo>
                  <a:pt x="5825818" y="6858000"/>
                </a:lnTo>
                <a:lnTo>
                  <a:pt x="236731" y="6858000"/>
                </a:lnTo>
                <a:lnTo>
                  <a:pt x="225831" y="6841105"/>
                </a:lnTo>
                <a:cubicBezTo>
                  <a:pt x="35993" y="6490332"/>
                  <a:pt x="58970" y="6027176"/>
                  <a:pt x="314550" y="5720066"/>
                </a:cubicBezTo>
                <a:cubicBezTo>
                  <a:pt x="1530043" y="4259025"/>
                  <a:pt x="615593" y="4079388"/>
                  <a:pt x="503588" y="3464278"/>
                </a:cubicBezTo>
                <a:cubicBezTo>
                  <a:pt x="330606" y="2514465"/>
                  <a:pt x="722867" y="2276432"/>
                  <a:pt x="675681" y="1809180"/>
                </a:cubicBezTo>
                <a:cubicBezTo>
                  <a:pt x="624359" y="1301070"/>
                  <a:pt x="219491" y="1102027"/>
                  <a:pt x="245003" y="646882"/>
                </a:cubicBezTo>
                <a:cubicBezTo>
                  <a:pt x="249830" y="424885"/>
                  <a:pt x="318025" y="228632"/>
                  <a:pt x="431196" y="64140"/>
                </a:cubicBezTo>
                <a:close/>
              </a:path>
            </a:pathLst>
          </a:custGeom>
        </p:spPr>
      </p:pic>
    </p:spTree>
    <p:extLst>
      <p:ext uri="{BB962C8B-B14F-4D97-AF65-F5344CB8AC3E}">
        <p14:creationId xmlns:p14="http://schemas.microsoft.com/office/powerpoint/2010/main" val="381949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F0064EB5-5961-5E23-0688-EF7830915BAE}"/>
              </a:ext>
            </a:extLst>
          </p:cNvPr>
          <p:cNvSpPr>
            <a:spLocks noGrp="1"/>
          </p:cNvSpPr>
          <p:nvPr>
            <p:ph type="title"/>
          </p:nvPr>
        </p:nvSpPr>
        <p:spPr>
          <a:xfrm>
            <a:off x="517583" y="870011"/>
            <a:ext cx="8000911" cy="5366372"/>
          </a:xfrm>
        </p:spPr>
        <p:txBody>
          <a:bodyPr>
            <a:normAutofit fontScale="90000"/>
          </a:bodyPr>
          <a:lstStyle/>
          <a:p>
            <a:pPr indent="449580">
              <a:lnSpc>
                <a:spcPct val="107000"/>
              </a:lnSpc>
              <a:spcAft>
                <a:spcPts val="800"/>
              </a:spcAft>
            </a:pPr>
            <a:br>
              <a:rPr lang="pt-BR" sz="3600" dirty="0">
                <a:effectLst/>
                <a:latin typeface="Arial" panose="020B0604020202020204" pitchFamily="34" charset="0"/>
                <a:ea typeface="Calibri" panose="020F0502020204030204" pitchFamily="34" charset="0"/>
              </a:rPr>
            </a:br>
            <a:r>
              <a:rPr lang="pt-BR" sz="3600" dirty="0">
                <a:effectLst/>
                <a:latin typeface="Arial" panose="020B0604020202020204" pitchFamily="34" charset="0"/>
                <a:ea typeface="Calibri" panose="020F0502020204030204" pitchFamily="34" charset="0"/>
              </a:rPr>
              <a:t>Não te justifiques a inércia ou a negação para o serviço da caridade.</a:t>
            </a:r>
            <a:br>
              <a:rPr lang="pt-BR" sz="3600" dirty="0">
                <a:effectLst/>
                <a:latin typeface="Arial" panose="020B0604020202020204" pitchFamily="34" charset="0"/>
                <a:ea typeface="Calibri" panose="020F0502020204030204" pitchFamily="34" charset="0"/>
              </a:rPr>
            </a:br>
            <a:r>
              <a:rPr lang="pt-BR" sz="3600" dirty="0">
                <a:effectLst/>
                <a:latin typeface="Arial" panose="020B0604020202020204" pitchFamily="34" charset="0"/>
                <a:ea typeface="Calibri" panose="020F0502020204030204" pitchFamily="34" charset="0"/>
              </a:rPr>
              <a:t>Sempre podes auxiliar, doando e enriquecendo-te, porquanto mais feliz é sempre aquele que doa, pois que, mesmo na posição de carência em que possa encontrar, desejando, sempre ajudar com óbolo que notabilizou a feliz viúva do Evangelho.</a:t>
            </a:r>
            <a:br>
              <a:rPr lang="pt-BR" sz="1800" dirty="0">
                <a:effectLst/>
                <a:latin typeface="Arial" panose="020B0604020202020204" pitchFamily="34" charset="0"/>
                <a:ea typeface="Calibri" panose="020F0502020204030204" pitchFamily="34" charset="0"/>
              </a:rPr>
            </a:br>
            <a:endParaRPr lang="pt-BR"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12042992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00B39A6-D628-4338-9D6E-995B6A739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55B7BD48-5410-B04B-3092-3ABBCD22D4E0}"/>
              </a:ext>
            </a:extLst>
          </p:cNvPr>
          <p:cNvSpPr>
            <a:spLocks noGrp="1"/>
          </p:cNvSpPr>
          <p:nvPr>
            <p:ph type="title"/>
          </p:nvPr>
        </p:nvSpPr>
        <p:spPr>
          <a:xfrm>
            <a:off x="133166" y="204186"/>
            <a:ext cx="11896078" cy="6436311"/>
          </a:xfrm>
        </p:spPr>
        <p:txBody>
          <a:bodyPr>
            <a:noAutofit/>
          </a:bodyPr>
          <a:lstStyle/>
          <a:p>
            <a:br>
              <a:rPr lang="pt-BR" sz="2000" b="1" i="0" u="none" strike="noStrike" baseline="0" dirty="0">
                <a:latin typeface="Arial" panose="020B0604020202020204" pitchFamily="34" charset="0"/>
                <a:cs typeface="Arial" panose="020B0604020202020204" pitchFamily="34" charset="0"/>
              </a:rPr>
            </a:br>
            <a:br>
              <a:rPr lang="pt-BR" sz="2800" b="1" i="0" u="none" strike="noStrike" baseline="0" dirty="0">
                <a:latin typeface="Arial" panose="020B0604020202020204" pitchFamily="34" charset="0"/>
                <a:cs typeface="Arial" panose="020B0604020202020204" pitchFamily="34" charset="0"/>
              </a:rPr>
            </a:br>
            <a:br>
              <a:rPr lang="pt-BR" sz="2800" b="1" i="0" u="none" strike="noStrike" baseline="0" dirty="0">
                <a:latin typeface="Arial" panose="020B0604020202020204" pitchFamily="34" charset="0"/>
                <a:cs typeface="Arial" panose="020B0604020202020204" pitchFamily="34" charset="0"/>
              </a:rPr>
            </a:br>
            <a:br>
              <a:rPr lang="pt-BR" sz="2800" b="1" i="0" u="none" strike="noStrike" baseline="0" dirty="0">
                <a:latin typeface="Arial" panose="020B0604020202020204" pitchFamily="34" charset="0"/>
                <a:cs typeface="Arial" panose="020B0604020202020204" pitchFamily="34" charset="0"/>
              </a:rPr>
            </a:br>
            <a:br>
              <a:rPr lang="pt-BR" sz="2800" b="1" i="0" u="none" strike="noStrike" baseline="0" dirty="0">
                <a:latin typeface="Arial" panose="020B0604020202020204" pitchFamily="34" charset="0"/>
                <a:cs typeface="Arial" panose="020B0604020202020204" pitchFamily="34" charset="0"/>
              </a:rPr>
            </a:br>
            <a:r>
              <a:rPr lang="pt-BR" sz="2800" b="1" i="0" u="none" strike="noStrike" baseline="0" dirty="0">
                <a:latin typeface="Arial" panose="020B0604020202020204" pitchFamily="34" charset="0"/>
                <a:cs typeface="Arial" panose="020B0604020202020204" pitchFamily="34" charset="0"/>
              </a:rPr>
              <a:t> 5. </a:t>
            </a:r>
            <a:r>
              <a:rPr lang="pt-BR" sz="2800" b="0" i="1" u="none" strike="noStrike" baseline="0" dirty="0">
                <a:latin typeface="Arial" panose="020B0604020202020204" pitchFamily="34" charset="0"/>
                <a:cs typeface="Arial" panose="020B0604020202020204" pitchFamily="34" charset="0"/>
              </a:rPr>
              <a:t>“E, estando Jesus assentado à frente de um gazofilácio1, observava de que maneira o povo nele jogava o dinheiro, e como os ricos lá colocavam muito. Vindo, porém, uma pobre viúva, lá colocou apenas duas pequenas moedas no valor de poucos centavos. Então, tendo Jesus chamado os Seus discípulos, disse-lhes: Eu vos digo, em verdade, que essa pobre viúva deu mais do que todos os outros que colocaram dinheiro no </a:t>
            </a:r>
            <a:r>
              <a:rPr lang="pt-BR" sz="2800" b="0" i="1" u="none" strike="noStrike" baseline="0" dirty="0" err="1">
                <a:latin typeface="Arial" panose="020B0604020202020204" pitchFamily="34" charset="0"/>
                <a:cs typeface="Arial" panose="020B0604020202020204" pitchFamily="34" charset="0"/>
              </a:rPr>
              <a:t>gazofilácio</a:t>
            </a:r>
            <a:r>
              <a:rPr lang="pt-BR" sz="2800" b="0" i="1" u="none" strike="noStrike" baseline="0" dirty="0">
                <a:latin typeface="Arial" panose="020B0604020202020204" pitchFamily="34" charset="0"/>
                <a:cs typeface="Arial" panose="020B0604020202020204" pitchFamily="34" charset="0"/>
              </a:rPr>
              <a:t>, pois todos deram de sua abundância, e ela deu de sua indigência, talvez tudo o que tinha, todo o seu sustento.” </a:t>
            </a:r>
            <a:r>
              <a:rPr lang="pt-BR" sz="2800" b="0" i="0" u="none" strike="noStrike" baseline="0" dirty="0">
                <a:latin typeface="Arial" panose="020B0604020202020204" pitchFamily="34" charset="0"/>
                <a:cs typeface="Arial" panose="020B0604020202020204" pitchFamily="34" charset="0"/>
              </a:rPr>
              <a:t>(Marcos, XII: 41-44; Lucas, XXI:1-4)</a:t>
            </a:r>
            <a:br>
              <a:rPr lang="pt-BR" sz="2000" b="0" i="0" u="none" strike="noStrike" baseline="0" dirty="0">
                <a:latin typeface="Arial" panose="020B0604020202020204" pitchFamily="34" charset="0"/>
                <a:cs typeface="Arial" panose="020B0604020202020204" pitchFamily="34" charset="0"/>
              </a:rPr>
            </a:br>
            <a:br>
              <a:rPr lang="pt-BR" sz="2000" b="0" i="0" u="none" strike="noStrike" baseline="0" dirty="0">
                <a:latin typeface="Arial" panose="020B0604020202020204" pitchFamily="34" charset="0"/>
                <a:cs typeface="Arial" panose="020B0604020202020204" pitchFamily="34" charset="0"/>
              </a:rPr>
            </a:br>
            <a:br>
              <a:rPr lang="pt-BR" sz="2000" b="0" i="0" u="none" strike="noStrike" baseline="0" dirty="0">
                <a:latin typeface="Arial" panose="020B0604020202020204" pitchFamily="34" charset="0"/>
                <a:cs typeface="Arial" panose="020B0604020202020204" pitchFamily="34" charset="0"/>
              </a:rPr>
            </a:br>
            <a:br>
              <a:rPr lang="pt-BR" sz="2000" b="0" i="0" u="none" strike="noStrike" baseline="0" dirty="0">
                <a:latin typeface="Arial" panose="020B0604020202020204" pitchFamily="34" charset="0"/>
                <a:cs typeface="Arial" panose="020B0604020202020204" pitchFamily="34" charset="0"/>
              </a:rPr>
            </a:br>
            <a:br>
              <a:rPr lang="pt-BR" sz="2000" b="0" i="0" u="none" strike="noStrike" baseline="0" dirty="0">
                <a:latin typeface="Arial" panose="020B0604020202020204" pitchFamily="34" charset="0"/>
                <a:cs typeface="Arial" panose="020B0604020202020204" pitchFamily="34" charset="0"/>
              </a:rPr>
            </a:br>
            <a:endParaRPr lang="pt-BR" sz="2000" dirty="0">
              <a:latin typeface="Arial" panose="020B0604020202020204" pitchFamily="34" charset="0"/>
              <a:cs typeface="Arial" panose="020B0604020202020204" pitchFamily="34" charset="0"/>
            </a:endParaRPr>
          </a:p>
        </p:txBody>
      </p:sp>
      <p:sp>
        <p:nvSpPr>
          <p:cNvPr id="12" name="Freeform: Shape 11">
            <a:extLst>
              <a:ext uri="{FF2B5EF4-FFF2-40B4-BE49-F238E27FC236}">
                <a16:creationId xmlns:a16="http://schemas.microsoft.com/office/drawing/2014/main" id="{C2EB82B4-D9A1-4145-93F1-004DC0B9B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56630" y="4160168"/>
            <a:ext cx="2832322" cy="2697833"/>
          </a:xfrm>
          <a:custGeom>
            <a:avLst/>
            <a:gdLst>
              <a:gd name="connsiteX0" fmla="*/ 638993 w 2832322"/>
              <a:gd name="connsiteY0" fmla="*/ 1429605 h 2697833"/>
              <a:gd name="connsiteX1" fmla="*/ 798503 w 2832322"/>
              <a:gd name="connsiteY1" fmla="*/ 1509001 h 2697833"/>
              <a:gd name="connsiteX2" fmla="*/ 739507 w 2832322"/>
              <a:gd name="connsiteY2" fmla="*/ 1729178 h 2697833"/>
              <a:gd name="connsiteX3" fmla="*/ 519329 w 2832322"/>
              <a:gd name="connsiteY3" fmla="*/ 1670181 h 2697833"/>
              <a:gd name="connsiteX4" fmla="*/ 578327 w 2832322"/>
              <a:gd name="connsiteY4" fmla="*/ 1450005 h 2697833"/>
              <a:gd name="connsiteX5" fmla="*/ 638993 w 2832322"/>
              <a:gd name="connsiteY5" fmla="*/ 1429605 h 2697833"/>
              <a:gd name="connsiteX6" fmla="*/ 1252193 w 2832322"/>
              <a:gd name="connsiteY6" fmla="*/ 835524 h 2697833"/>
              <a:gd name="connsiteX7" fmla="*/ 1511699 w 2832322"/>
              <a:gd name="connsiteY7" fmla="*/ 997686 h 2697833"/>
              <a:gd name="connsiteX8" fmla="*/ 1392436 w 2832322"/>
              <a:gd name="connsiteY8" fmla="*/ 1442788 h 2697833"/>
              <a:gd name="connsiteX9" fmla="*/ 947333 w 2832322"/>
              <a:gd name="connsiteY9" fmla="*/ 1323523 h 2697833"/>
              <a:gd name="connsiteX10" fmla="*/ 1066598 w 2832322"/>
              <a:gd name="connsiteY10" fmla="*/ 878421 h 2697833"/>
              <a:gd name="connsiteX11" fmla="*/ 1252193 w 2832322"/>
              <a:gd name="connsiteY11" fmla="*/ 835524 h 2697833"/>
              <a:gd name="connsiteX12" fmla="*/ 2832322 w 2832322"/>
              <a:gd name="connsiteY12" fmla="*/ 0 h 2697833"/>
              <a:gd name="connsiteX13" fmla="*/ 2832322 w 2832322"/>
              <a:gd name="connsiteY13" fmla="*/ 2697833 h 2697833"/>
              <a:gd name="connsiteX14" fmla="*/ 0 w 2832322"/>
              <a:gd name="connsiteY14" fmla="*/ 2697833 h 2697833"/>
              <a:gd name="connsiteX15" fmla="*/ 12966 w 2832322"/>
              <a:gd name="connsiteY15" fmla="*/ 2631781 h 2697833"/>
              <a:gd name="connsiteX16" fmla="*/ 1052443 w 2832322"/>
              <a:gd name="connsiteY16" fmla="*/ 1806313 h 2697833"/>
              <a:gd name="connsiteX17" fmla="*/ 1721430 w 2832322"/>
              <a:gd name="connsiteY17" fmla="*/ 1489397 h 2697833"/>
              <a:gd name="connsiteX18" fmla="*/ 2115839 w 2832322"/>
              <a:gd name="connsiteY18" fmla="*/ 696540 h 2697833"/>
              <a:gd name="connsiteX19" fmla="*/ 2590689 w 2832322"/>
              <a:gd name="connsiteY19" fmla="*/ 99461 h 2697833"/>
              <a:gd name="connsiteX20" fmla="*/ 2730434 w 2832322"/>
              <a:gd name="connsiteY20" fmla="*/ 32840 h 269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32322" h="2697833">
                <a:moveTo>
                  <a:pt x="638993" y="1429605"/>
                </a:moveTo>
                <a:cubicBezTo>
                  <a:pt x="701328" y="1421871"/>
                  <a:pt x="765121" y="1451183"/>
                  <a:pt x="798503" y="1509001"/>
                </a:cubicBezTo>
                <a:cubicBezTo>
                  <a:pt x="843012" y="1586093"/>
                  <a:pt x="816599" y="1684670"/>
                  <a:pt x="739507" y="1729178"/>
                </a:cubicBezTo>
                <a:cubicBezTo>
                  <a:pt x="662415" y="1773688"/>
                  <a:pt x="563838" y="1747275"/>
                  <a:pt x="519329" y="1670181"/>
                </a:cubicBezTo>
                <a:cubicBezTo>
                  <a:pt x="474820" y="1593091"/>
                  <a:pt x="501234" y="1494514"/>
                  <a:pt x="578327" y="1450005"/>
                </a:cubicBezTo>
                <a:cubicBezTo>
                  <a:pt x="597599" y="1438878"/>
                  <a:pt x="618215" y="1432183"/>
                  <a:pt x="638993" y="1429605"/>
                </a:cubicBezTo>
                <a:close/>
                <a:moveTo>
                  <a:pt x="1252193" y="835524"/>
                </a:moveTo>
                <a:cubicBezTo>
                  <a:pt x="1356532" y="842898"/>
                  <a:pt x="1455464" y="900282"/>
                  <a:pt x="1511699" y="997686"/>
                </a:cubicBezTo>
                <a:cubicBezTo>
                  <a:pt x="1601677" y="1153532"/>
                  <a:pt x="1548280" y="1352810"/>
                  <a:pt x="1392436" y="1442788"/>
                </a:cubicBezTo>
                <a:cubicBezTo>
                  <a:pt x="1236589" y="1532766"/>
                  <a:pt x="1037311" y="1479369"/>
                  <a:pt x="947333" y="1323523"/>
                </a:cubicBezTo>
                <a:cubicBezTo>
                  <a:pt x="857356" y="1167678"/>
                  <a:pt x="910753" y="968399"/>
                  <a:pt x="1066598" y="878421"/>
                </a:cubicBezTo>
                <a:cubicBezTo>
                  <a:pt x="1125040" y="844680"/>
                  <a:pt x="1189590" y="831101"/>
                  <a:pt x="1252193" y="835524"/>
                </a:cubicBezTo>
                <a:close/>
                <a:moveTo>
                  <a:pt x="2832322" y="0"/>
                </a:moveTo>
                <a:lnTo>
                  <a:pt x="2832322" y="2697833"/>
                </a:lnTo>
                <a:lnTo>
                  <a:pt x="0" y="2697833"/>
                </a:lnTo>
                <a:lnTo>
                  <a:pt x="12966" y="2631781"/>
                </a:lnTo>
                <a:cubicBezTo>
                  <a:pt x="140000" y="2184738"/>
                  <a:pt x="505773" y="1908362"/>
                  <a:pt x="1052443" y="1806313"/>
                </a:cubicBezTo>
                <a:cubicBezTo>
                  <a:pt x="1303109" y="1759472"/>
                  <a:pt x="1574698" y="1718763"/>
                  <a:pt x="1721430" y="1489397"/>
                </a:cubicBezTo>
                <a:cubicBezTo>
                  <a:pt x="1879597" y="1241842"/>
                  <a:pt x="2005704" y="970478"/>
                  <a:pt x="2115839" y="696540"/>
                </a:cubicBezTo>
                <a:cubicBezTo>
                  <a:pt x="2216937" y="444582"/>
                  <a:pt x="2354076" y="231931"/>
                  <a:pt x="2590689" y="99461"/>
                </a:cubicBezTo>
                <a:cubicBezTo>
                  <a:pt x="2637069" y="73498"/>
                  <a:pt x="2683655" y="51402"/>
                  <a:pt x="2730434" y="3284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115083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5137"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38" name="Rectangle 5130">
            <a:extLst>
              <a:ext uri="{FF2B5EF4-FFF2-40B4-BE49-F238E27FC236}">
                <a16:creationId xmlns:a16="http://schemas.microsoft.com/office/drawing/2014/main" id="{4E64E4A9-D8D0-4AE7-99BD-EFE51D6EB1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39" name="Freeform: Shape 5132">
            <a:extLst>
              <a:ext uri="{FF2B5EF4-FFF2-40B4-BE49-F238E27FC236}">
                <a16:creationId xmlns:a16="http://schemas.microsoft.com/office/drawing/2014/main" id="{AFD62F46-8DC3-4EDF-BDEF-27C439C6F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6336253" cy="6858001"/>
          </a:xfrm>
          <a:custGeom>
            <a:avLst/>
            <a:gdLst>
              <a:gd name="connsiteX0" fmla="*/ 5721063 w 6336253"/>
              <a:gd name="connsiteY0" fmla="*/ 3536635 h 6858001"/>
              <a:gd name="connsiteX1" fmla="*/ 6230651 w 6336253"/>
              <a:gd name="connsiteY1" fmla="*/ 4046223 h 6858001"/>
              <a:gd name="connsiteX2" fmla="*/ 5721063 w 6336253"/>
              <a:gd name="connsiteY2" fmla="*/ 4555811 h 6858001"/>
              <a:gd name="connsiteX3" fmla="*/ 5211475 w 6336253"/>
              <a:gd name="connsiteY3" fmla="*/ 4046223 h 6858001"/>
              <a:gd name="connsiteX4" fmla="*/ 5721063 w 6336253"/>
              <a:gd name="connsiteY4" fmla="*/ 3536635 h 6858001"/>
              <a:gd name="connsiteX5" fmla="*/ 5456902 w 6336253"/>
              <a:gd name="connsiteY5" fmla="*/ 0 h 6858001"/>
              <a:gd name="connsiteX6" fmla="*/ 6321710 w 6336253"/>
              <a:gd name="connsiteY6" fmla="*/ 0 h 6858001"/>
              <a:gd name="connsiteX7" fmla="*/ 6332019 w 6336253"/>
              <a:gd name="connsiteY7" fmla="*/ 42969 h 6858001"/>
              <a:gd name="connsiteX8" fmla="*/ 6320934 w 6336253"/>
              <a:gd name="connsiteY8" fmla="*/ 219852 h 6858001"/>
              <a:gd name="connsiteX9" fmla="*/ 5774313 w 6336253"/>
              <a:gd name="connsiteY9" fmla="*/ 535443 h 6858001"/>
              <a:gd name="connsiteX10" fmla="*/ 5444200 w 6336253"/>
              <a:gd name="connsiteY10" fmla="*/ 78052 h 6858001"/>
              <a:gd name="connsiteX11" fmla="*/ 609600 w 6336253"/>
              <a:gd name="connsiteY11" fmla="*/ 0 h 6858001"/>
              <a:gd name="connsiteX12" fmla="*/ 1171409 w 6336253"/>
              <a:gd name="connsiteY12" fmla="*/ 0 h 6858001"/>
              <a:gd name="connsiteX13" fmla="*/ 4838473 w 6336253"/>
              <a:gd name="connsiteY13" fmla="*/ 0 h 6858001"/>
              <a:gd name="connsiteX14" fmla="*/ 4830349 w 6336253"/>
              <a:gd name="connsiteY14" fmla="*/ 184996 h 6858001"/>
              <a:gd name="connsiteX15" fmla="*/ 4833376 w 6336253"/>
              <a:gd name="connsiteY15" fmla="*/ 419995 h 6858001"/>
              <a:gd name="connsiteX16" fmla="*/ 5281338 w 6336253"/>
              <a:gd name="connsiteY16" fmla="*/ 1068099 h 6858001"/>
              <a:gd name="connsiteX17" fmla="*/ 5729205 w 6336253"/>
              <a:gd name="connsiteY17" fmla="*/ 2589405 h 6858001"/>
              <a:gd name="connsiteX18" fmla="*/ 5283212 w 6336253"/>
              <a:gd name="connsiteY18" fmla="*/ 3164269 h 6858001"/>
              <a:gd name="connsiteX19" fmla="*/ 5124820 w 6336253"/>
              <a:gd name="connsiteY19" fmla="*/ 4641255 h 6858001"/>
              <a:gd name="connsiteX20" fmla="*/ 5736551 w 6336253"/>
              <a:gd name="connsiteY20" fmla="*/ 5670858 h 6858001"/>
              <a:gd name="connsiteX21" fmla="*/ 6022123 w 6336253"/>
              <a:gd name="connsiteY21" fmla="*/ 6707670 h 6858001"/>
              <a:gd name="connsiteX22" fmla="*/ 6024496 w 6336253"/>
              <a:gd name="connsiteY22" fmla="*/ 6858000 h 6858001"/>
              <a:gd name="connsiteX23" fmla="*/ 2242268 w 6336253"/>
              <a:gd name="connsiteY23" fmla="*/ 6858000 h 6858001"/>
              <a:gd name="connsiteX24" fmla="*/ 2242268 w 6336253"/>
              <a:gd name="connsiteY24" fmla="*/ 6858001 h 6858001"/>
              <a:gd name="connsiteX25" fmla="*/ 0 w 6336253"/>
              <a:gd name="connsiteY25" fmla="*/ 6858001 h 6858001"/>
              <a:gd name="connsiteX26" fmla="*/ 0 w 6336253"/>
              <a:gd name="connsiteY26" fmla="*/ 1 h 6858001"/>
              <a:gd name="connsiteX27" fmla="*/ 609600 w 6336253"/>
              <a:gd name="connsiteY27" fmla="*/ 1 h 6858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336253" h="6858001">
                <a:moveTo>
                  <a:pt x="5721063" y="3536635"/>
                </a:moveTo>
                <a:cubicBezTo>
                  <a:pt x="6002501" y="3536635"/>
                  <a:pt x="6230651" y="3764785"/>
                  <a:pt x="6230651" y="4046223"/>
                </a:cubicBezTo>
                <a:cubicBezTo>
                  <a:pt x="6230651" y="4327661"/>
                  <a:pt x="6002501" y="4555811"/>
                  <a:pt x="5721063" y="4555811"/>
                </a:cubicBezTo>
                <a:cubicBezTo>
                  <a:pt x="5439625" y="4555811"/>
                  <a:pt x="5211475" y="4327661"/>
                  <a:pt x="5211475" y="4046223"/>
                </a:cubicBezTo>
                <a:cubicBezTo>
                  <a:pt x="5211475" y="3764785"/>
                  <a:pt x="5439625" y="3536635"/>
                  <a:pt x="5721063" y="3536635"/>
                </a:cubicBezTo>
                <a:close/>
                <a:moveTo>
                  <a:pt x="5456902" y="0"/>
                </a:moveTo>
                <a:lnTo>
                  <a:pt x="6321710" y="0"/>
                </a:lnTo>
                <a:lnTo>
                  <a:pt x="6332019" y="42969"/>
                </a:lnTo>
                <a:cubicBezTo>
                  <a:pt x="6340015" y="100391"/>
                  <a:pt x="6336884" y="160329"/>
                  <a:pt x="6320934" y="219852"/>
                </a:cubicBezTo>
                <a:cubicBezTo>
                  <a:pt x="6257137" y="457945"/>
                  <a:pt x="6012407" y="599240"/>
                  <a:pt x="5774313" y="535443"/>
                </a:cubicBezTo>
                <a:cubicBezTo>
                  <a:pt x="5565982" y="479621"/>
                  <a:pt x="5431761" y="285271"/>
                  <a:pt x="5444200" y="78052"/>
                </a:cubicBezTo>
                <a:close/>
                <a:moveTo>
                  <a:pt x="609600" y="0"/>
                </a:moveTo>
                <a:lnTo>
                  <a:pt x="1171409" y="0"/>
                </a:lnTo>
                <a:lnTo>
                  <a:pt x="4838473" y="0"/>
                </a:lnTo>
                <a:lnTo>
                  <a:pt x="4830349" y="184996"/>
                </a:lnTo>
                <a:cubicBezTo>
                  <a:pt x="4828991" y="263520"/>
                  <a:pt x="4829864" y="341910"/>
                  <a:pt x="4833376" y="419995"/>
                </a:cubicBezTo>
                <a:cubicBezTo>
                  <a:pt x="4846565" y="709488"/>
                  <a:pt x="5075226" y="891535"/>
                  <a:pt x="5281338" y="1068099"/>
                </a:cubicBezTo>
                <a:cubicBezTo>
                  <a:pt x="5795128" y="1508061"/>
                  <a:pt x="5969974" y="2032158"/>
                  <a:pt x="5729205" y="2589405"/>
                </a:cubicBezTo>
                <a:cubicBezTo>
                  <a:pt x="5635831" y="2805523"/>
                  <a:pt x="5454276" y="2993264"/>
                  <a:pt x="5283212" y="3164269"/>
                </a:cubicBezTo>
                <a:cubicBezTo>
                  <a:pt x="4824418" y="3622744"/>
                  <a:pt x="4843217" y="4154456"/>
                  <a:pt x="5124820" y="4641255"/>
                </a:cubicBezTo>
                <a:cubicBezTo>
                  <a:pt x="5325440" y="4986832"/>
                  <a:pt x="5565996" y="5311556"/>
                  <a:pt x="5736551" y="5670858"/>
                </a:cubicBezTo>
                <a:cubicBezTo>
                  <a:pt x="5902602" y="6019042"/>
                  <a:pt x="6001121" y="6366409"/>
                  <a:pt x="6022123" y="6707670"/>
                </a:cubicBezTo>
                <a:lnTo>
                  <a:pt x="6024496" y="6858000"/>
                </a:lnTo>
                <a:lnTo>
                  <a:pt x="2242268" y="6858000"/>
                </a:lnTo>
                <a:lnTo>
                  <a:pt x="2242268" y="6858001"/>
                </a:lnTo>
                <a:lnTo>
                  <a:pt x="0" y="6858001"/>
                </a:lnTo>
                <a:lnTo>
                  <a:pt x="0" y="1"/>
                </a:lnTo>
                <a:lnTo>
                  <a:pt x="609600" y="1"/>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91F342C5-0A6C-7E70-D432-E062031B8925}"/>
              </a:ext>
            </a:extLst>
          </p:cNvPr>
          <p:cNvSpPr>
            <a:spLocks noGrp="1"/>
          </p:cNvSpPr>
          <p:nvPr>
            <p:ph type="title"/>
          </p:nvPr>
        </p:nvSpPr>
        <p:spPr>
          <a:xfrm>
            <a:off x="6456458" y="152400"/>
            <a:ext cx="5621242" cy="2337128"/>
          </a:xfrm>
        </p:spPr>
        <p:txBody>
          <a:bodyPr>
            <a:normAutofit/>
          </a:bodyPr>
          <a:lstStyle/>
          <a:p>
            <a:r>
              <a:rPr lang="pt-BR" dirty="0"/>
              <a:t>CAP. 13 – Item 5-6</a:t>
            </a:r>
          </a:p>
        </p:txBody>
      </p:sp>
      <p:pic>
        <p:nvPicPr>
          <p:cNvPr id="5122" name="Picture 2" descr="Amazon.com.br eBooks Kindle: O evangelho segundo o espiritismo, Kardec,  Allan, Evandro Noleto Bezerra">
            <a:extLst>
              <a:ext uri="{FF2B5EF4-FFF2-40B4-BE49-F238E27FC236}">
                <a16:creationId xmlns:a16="http://schemas.microsoft.com/office/drawing/2014/main" id="{3E033031-8BD0-9AD9-5660-10BE6D9FCF22}"/>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085762" y="0"/>
            <a:ext cx="5250491"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11733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Óbolo da Viúva">
            <a:hlinkClick r:id="" action="ppaction://media"/>
            <a:extLst>
              <a:ext uri="{FF2B5EF4-FFF2-40B4-BE49-F238E27FC236}">
                <a16:creationId xmlns:a16="http://schemas.microsoft.com/office/drawing/2014/main" id="{E777F42C-262C-415A-85E6-B1F58568F23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23526" y="0"/>
            <a:ext cx="12572701" cy="6857999"/>
          </a:xfrm>
        </p:spPr>
      </p:pic>
    </p:spTree>
    <p:extLst>
      <p:ext uri="{BB962C8B-B14F-4D97-AF65-F5344CB8AC3E}">
        <p14:creationId xmlns:p14="http://schemas.microsoft.com/office/powerpoint/2010/main" val="205216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587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4"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9">
            <a:extLst>
              <a:ext uri="{FF2B5EF4-FFF2-40B4-BE49-F238E27FC236}">
                <a16:creationId xmlns:a16="http://schemas.microsoft.com/office/drawing/2014/main" id="{400B39A6-D628-4338-9D6E-995B6A739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E76F51C-AA6C-C19D-99A3-A9DFFE5973C8}"/>
              </a:ext>
            </a:extLst>
          </p:cNvPr>
          <p:cNvSpPr>
            <a:spLocks noGrp="1"/>
          </p:cNvSpPr>
          <p:nvPr>
            <p:ph type="title"/>
          </p:nvPr>
        </p:nvSpPr>
        <p:spPr>
          <a:xfrm>
            <a:off x="284088" y="105422"/>
            <a:ext cx="9703291" cy="6647155"/>
          </a:xfrm>
        </p:spPr>
        <p:txBody>
          <a:bodyPr>
            <a:noAutofit/>
          </a:bodyPr>
          <a:lstStyle/>
          <a:p>
            <a:r>
              <a:rPr lang="pt-BR" sz="3000" b="1" i="0" u="none" strike="noStrike" baseline="0" dirty="0">
                <a:latin typeface="Arial" panose="020B0604020202020204" pitchFamily="34" charset="0"/>
                <a:cs typeface="Arial" panose="020B0604020202020204" pitchFamily="34" charset="0"/>
              </a:rPr>
              <a:t>6. </a:t>
            </a:r>
            <a:r>
              <a:rPr lang="pt-BR" sz="3000" b="0" i="0" u="none" strike="noStrike" baseline="0" dirty="0">
                <a:latin typeface="Arial" panose="020B0604020202020204" pitchFamily="34" charset="0"/>
                <a:cs typeface="Arial" panose="020B0604020202020204" pitchFamily="34" charset="0"/>
              </a:rPr>
              <a:t>Muitas pessoas reclamam de não poder fazer todo o bem que gostariam, por falta de recursos financeiros, e quando desejam a fortuna, dizem, é para fazer dela um bom uso. A intenção é louvável, sem dúvida, e talvez muito sincera em alguns casos, mas o seria da parte de todos, assim completamente desinteressados? Não há quem, desejando beneficiar aos outros, se sentiria bem de começar a fazer por si mesmo, concedendo-se algumas satisfações a mais, um pouco do supérfluo que lhe falta, dando o restante aos pobres? Essa segunda intenção, dissimulada talvez, mas que encontrariam no fundo de seus corações, se o sondassem, anula o mérito da intenção, pois a verdadeira caridade pensa nos outros antes que em si mesmo</a:t>
            </a:r>
            <a:r>
              <a:rPr lang="pt-BR" sz="4000" b="0" i="0" u="none" strike="noStrike" baseline="0" dirty="0">
                <a:latin typeface="AGaramondPro-Regular"/>
              </a:rPr>
              <a:t>.</a:t>
            </a:r>
            <a:endParaRPr lang="pt-BR" sz="4000" dirty="0"/>
          </a:p>
        </p:txBody>
      </p:sp>
      <p:sp>
        <p:nvSpPr>
          <p:cNvPr id="16" name="Freeform: Shape 11">
            <a:extLst>
              <a:ext uri="{FF2B5EF4-FFF2-40B4-BE49-F238E27FC236}">
                <a16:creationId xmlns:a16="http://schemas.microsoft.com/office/drawing/2014/main" id="{C2EB82B4-D9A1-4145-93F1-004DC0B9B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56630" y="4160168"/>
            <a:ext cx="2832322" cy="2697833"/>
          </a:xfrm>
          <a:custGeom>
            <a:avLst/>
            <a:gdLst>
              <a:gd name="connsiteX0" fmla="*/ 638993 w 2832322"/>
              <a:gd name="connsiteY0" fmla="*/ 1429605 h 2697833"/>
              <a:gd name="connsiteX1" fmla="*/ 798503 w 2832322"/>
              <a:gd name="connsiteY1" fmla="*/ 1509001 h 2697833"/>
              <a:gd name="connsiteX2" fmla="*/ 739507 w 2832322"/>
              <a:gd name="connsiteY2" fmla="*/ 1729178 h 2697833"/>
              <a:gd name="connsiteX3" fmla="*/ 519329 w 2832322"/>
              <a:gd name="connsiteY3" fmla="*/ 1670181 h 2697833"/>
              <a:gd name="connsiteX4" fmla="*/ 578327 w 2832322"/>
              <a:gd name="connsiteY4" fmla="*/ 1450005 h 2697833"/>
              <a:gd name="connsiteX5" fmla="*/ 638993 w 2832322"/>
              <a:gd name="connsiteY5" fmla="*/ 1429605 h 2697833"/>
              <a:gd name="connsiteX6" fmla="*/ 1252193 w 2832322"/>
              <a:gd name="connsiteY6" fmla="*/ 835524 h 2697833"/>
              <a:gd name="connsiteX7" fmla="*/ 1511699 w 2832322"/>
              <a:gd name="connsiteY7" fmla="*/ 997686 h 2697833"/>
              <a:gd name="connsiteX8" fmla="*/ 1392436 w 2832322"/>
              <a:gd name="connsiteY8" fmla="*/ 1442788 h 2697833"/>
              <a:gd name="connsiteX9" fmla="*/ 947333 w 2832322"/>
              <a:gd name="connsiteY9" fmla="*/ 1323523 h 2697833"/>
              <a:gd name="connsiteX10" fmla="*/ 1066598 w 2832322"/>
              <a:gd name="connsiteY10" fmla="*/ 878421 h 2697833"/>
              <a:gd name="connsiteX11" fmla="*/ 1252193 w 2832322"/>
              <a:gd name="connsiteY11" fmla="*/ 835524 h 2697833"/>
              <a:gd name="connsiteX12" fmla="*/ 2832322 w 2832322"/>
              <a:gd name="connsiteY12" fmla="*/ 0 h 2697833"/>
              <a:gd name="connsiteX13" fmla="*/ 2832322 w 2832322"/>
              <a:gd name="connsiteY13" fmla="*/ 2697833 h 2697833"/>
              <a:gd name="connsiteX14" fmla="*/ 0 w 2832322"/>
              <a:gd name="connsiteY14" fmla="*/ 2697833 h 2697833"/>
              <a:gd name="connsiteX15" fmla="*/ 12966 w 2832322"/>
              <a:gd name="connsiteY15" fmla="*/ 2631781 h 2697833"/>
              <a:gd name="connsiteX16" fmla="*/ 1052443 w 2832322"/>
              <a:gd name="connsiteY16" fmla="*/ 1806313 h 2697833"/>
              <a:gd name="connsiteX17" fmla="*/ 1721430 w 2832322"/>
              <a:gd name="connsiteY17" fmla="*/ 1489397 h 2697833"/>
              <a:gd name="connsiteX18" fmla="*/ 2115839 w 2832322"/>
              <a:gd name="connsiteY18" fmla="*/ 696540 h 2697833"/>
              <a:gd name="connsiteX19" fmla="*/ 2590689 w 2832322"/>
              <a:gd name="connsiteY19" fmla="*/ 99461 h 2697833"/>
              <a:gd name="connsiteX20" fmla="*/ 2730434 w 2832322"/>
              <a:gd name="connsiteY20" fmla="*/ 32840 h 269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32322" h="2697833">
                <a:moveTo>
                  <a:pt x="638993" y="1429605"/>
                </a:moveTo>
                <a:cubicBezTo>
                  <a:pt x="701328" y="1421871"/>
                  <a:pt x="765121" y="1451183"/>
                  <a:pt x="798503" y="1509001"/>
                </a:cubicBezTo>
                <a:cubicBezTo>
                  <a:pt x="843012" y="1586093"/>
                  <a:pt x="816599" y="1684670"/>
                  <a:pt x="739507" y="1729178"/>
                </a:cubicBezTo>
                <a:cubicBezTo>
                  <a:pt x="662415" y="1773688"/>
                  <a:pt x="563838" y="1747275"/>
                  <a:pt x="519329" y="1670181"/>
                </a:cubicBezTo>
                <a:cubicBezTo>
                  <a:pt x="474820" y="1593091"/>
                  <a:pt x="501234" y="1494514"/>
                  <a:pt x="578327" y="1450005"/>
                </a:cubicBezTo>
                <a:cubicBezTo>
                  <a:pt x="597599" y="1438878"/>
                  <a:pt x="618215" y="1432183"/>
                  <a:pt x="638993" y="1429605"/>
                </a:cubicBezTo>
                <a:close/>
                <a:moveTo>
                  <a:pt x="1252193" y="835524"/>
                </a:moveTo>
                <a:cubicBezTo>
                  <a:pt x="1356532" y="842898"/>
                  <a:pt x="1455464" y="900282"/>
                  <a:pt x="1511699" y="997686"/>
                </a:cubicBezTo>
                <a:cubicBezTo>
                  <a:pt x="1601677" y="1153532"/>
                  <a:pt x="1548280" y="1352810"/>
                  <a:pt x="1392436" y="1442788"/>
                </a:cubicBezTo>
                <a:cubicBezTo>
                  <a:pt x="1236589" y="1532766"/>
                  <a:pt x="1037311" y="1479369"/>
                  <a:pt x="947333" y="1323523"/>
                </a:cubicBezTo>
                <a:cubicBezTo>
                  <a:pt x="857356" y="1167678"/>
                  <a:pt x="910753" y="968399"/>
                  <a:pt x="1066598" y="878421"/>
                </a:cubicBezTo>
                <a:cubicBezTo>
                  <a:pt x="1125040" y="844680"/>
                  <a:pt x="1189590" y="831101"/>
                  <a:pt x="1252193" y="835524"/>
                </a:cubicBezTo>
                <a:close/>
                <a:moveTo>
                  <a:pt x="2832322" y="0"/>
                </a:moveTo>
                <a:lnTo>
                  <a:pt x="2832322" y="2697833"/>
                </a:lnTo>
                <a:lnTo>
                  <a:pt x="0" y="2697833"/>
                </a:lnTo>
                <a:lnTo>
                  <a:pt x="12966" y="2631781"/>
                </a:lnTo>
                <a:cubicBezTo>
                  <a:pt x="140000" y="2184738"/>
                  <a:pt x="505773" y="1908362"/>
                  <a:pt x="1052443" y="1806313"/>
                </a:cubicBezTo>
                <a:cubicBezTo>
                  <a:pt x="1303109" y="1759472"/>
                  <a:pt x="1574698" y="1718763"/>
                  <a:pt x="1721430" y="1489397"/>
                </a:cubicBezTo>
                <a:cubicBezTo>
                  <a:pt x="1879597" y="1241842"/>
                  <a:pt x="2005704" y="970478"/>
                  <a:pt x="2115839" y="696540"/>
                </a:cubicBezTo>
                <a:cubicBezTo>
                  <a:pt x="2216937" y="444582"/>
                  <a:pt x="2354076" y="231931"/>
                  <a:pt x="2590689" y="99461"/>
                </a:cubicBezTo>
                <a:cubicBezTo>
                  <a:pt x="2637069" y="73498"/>
                  <a:pt x="2683655" y="51402"/>
                  <a:pt x="2730434" y="3284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1474183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Freeform: Shape 9">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2"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61D2FD7-6B37-4C42-99CD-F4B81E44BB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A4592BF7-2547-82F2-CEBC-B20C27B81430}"/>
              </a:ext>
            </a:extLst>
          </p:cNvPr>
          <p:cNvSpPr>
            <a:spLocks noGrp="1"/>
          </p:cNvSpPr>
          <p:nvPr>
            <p:ph type="title"/>
          </p:nvPr>
        </p:nvSpPr>
        <p:spPr>
          <a:xfrm>
            <a:off x="2432630" y="232969"/>
            <a:ext cx="9383549" cy="6392064"/>
          </a:xfrm>
        </p:spPr>
        <p:txBody>
          <a:bodyPr vert="horz" lIns="91440" tIns="45720" rIns="91440" bIns="45720" rtlCol="0" anchor="t">
            <a:normAutofit/>
          </a:bodyPr>
          <a:lstStyle/>
          <a:p>
            <a:pPr algn="just"/>
            <a:r>
              <a:rPr lang="pt-BR" sz="3600" b="0" i="0" u="none" strike="noStrike" baseline="0" dirty="0">
                <a:latin typeface="AGaramondPro-Regular"/>
              </a:rPr>
              <a:t>O sublime da caridade, nesse caso, seria buscar cada qual no seu próprio trabalho, pelo emprego de suas forças, de sua inteligência, de seu talento, os recursos que lhe faltam para realizar suas intenções generosas. Este seria o sacrifício mais agradável ao Senhor. Infelizmente, a maioria sonha com meios mais fáceis de enriquecer, rapidamente e sem sacrifícios, correndo atrás de ilusões, como descobertas de tesouros, uma chance aleatória favorável, o recebimento de heranças inesperadas etc.</a:t>
            </a:r>
            <a:endParaRPr lang="en-US" sz="3600" dirty="0"/>
          </a:p>
        </p:txBody>
      </p:sp>
      <p:sp>
        <p:nvSpPr>
          <p:cNvPr id="16" name="Freeform: Shape 15">
            <a:extLst>
              <a:ext uri="{FF2B5EF4-FFF2-40B4-BE49-F238E27FC236}">
                <a16:creationId xmlns:a16="http://schemas.microsoft.com/office/drawing/2014/main" id="{1B7EB8C5-C0C0-4972-BAC0-E75EC7235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9501307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1"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FEB57C9-BD5E-4F2F-8A5A-C17D4B5F25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Freeform: Shape 14">
            <a:extLst>
              <a:ext uri="{FF2B5EF4-FFF2-40B4-BE49-F238E27FC236}">
                <a16:creationId xmlns:a16="http://schemas.microsoft.com/office/drawing/2014/main" id="{4FA601AB-386B-4C7C-8D4A-4B37D25A0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 name="Título 1">
            <a:extLst>
              <a:ext uri="{FF2B5EF4-FFF2-40B4-BE49-F238E27FC236}">
                <a16:creationId xmlns:a16="http://schemas.microsoft.com/office/drawing/2014/main" id="{D0967B04-116E-4486-2BA5-6EC46E26A3C7}"/>
              </a:ext>
            </a:extLst>
          </p:cNvPr>
          <p:cNvSpPr>
            <a:spLocks noGrp="1"/>
          </p:cNvSpPr>
          <p:nvPr>
            <p:ph type="title"/>
          </p:nvPr>
        </p:nvSpPr>
        <p:spPr>
          <a:xfrm>
            <a:off x="369811" y="1109709"/>
            <a:ext cx="10292270" cy="5266748"/>
          </a:xfrm>
        </p:spPr>
        <p:txBody>
          <a:bodyPr vert="horz" lIns="91440" tIns="45720" rIns="91440" bIns="45720" rtlCol="0" anchor="t">
            <a:noAutofit/>
          </a:bodyPr>
          <a:lstStyle/>
          <a:p>
            <a:pPr algn="l"/>
            <a:r>
              <a:rPr lang="pt-BR" sz="3600" b="0" i="0" u="none" strike="noStrike" baseline="0" dirty="0">
                <a:latin typeface="Arial" panose="020B0604020202020204" pitchFamily="34" charset="0"/>
                <a:cs typeface="Arial" panose="020B0604020202020204" pitchFamily="34" charset="0"/>
              </a:rPr>
              <a:t>O que dizer daqueles que esperam encontrar, para ajudá-lo nas buscas dessa natureza, auxiliares entre os Espíritos? Certamente eles não conhecem e nem compreendem o objetivo sagrado do Espiritismo, e ainda menos a missão dos Espíritos, a quem Deus permite comunicarem-se com os homens. Mas justamente por isso, são punidos pelas decepções. (</a:t>
            </a:r>
            <a:r>
              <a:rPr lang="pt-BR" sz="3600" b="0" i="1" u="none" strike="noStrike" baseline="0" dirty="0">
                <a:latin typeface="Arial" panose="020B0604020202020204" pitchFamily="34" charset="0"/>
                <a:cs typeface="Arial" panose="020B0604020202020204" pitchFamily="34" charset="0"/>
              </a:rPr>
              <a:t>O Livro dos Médiuns</a:t>
            </a:r>
            <a:r>
              <a:rPr lang="pt-BR" sz="3600" b="0" i="0" u="none" strike="noStrike" baseline="0" dirty="0">
                <a:latin typeface="Arial" panose="020B0604020202020204" pitchFamily="34" charset="0"/>
                <a:cs typeface="Arial" panose="020B0604020202020204" pitchFamily="34" charset="0"/>
              </a:rPr>
              <a:t>, no 294, 295.)</a:t>
            </a:r>
            <a:endParaRPr lang="en-US" sz="3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866417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7" name="Rectangle 6">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8">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9"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2">
            <a:extLst>
              <a:ext uri="{FF2B5EF4-FFF2-40B4-BE49-F238E27FC236}">
                <a16:creationId xmlns:a16="http://schemas.microsoft.com/office/drawing/2014/main" id="{2A2A45A1-CB86-4272-B321-2BC19BAC0D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14">
            <a:extLst>
              <a:ext uri="{FF2B5EF4-FFF2-40B4-BE49-F238E27FC236}">
                <a16:creationId xmlns:a16="http://schemas.microsoft.com/office/drawing/2014/main" id="{EA2819F7-0DB7-41DF-A319-C3C2E7E0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2" name="Título 1">
            <a:extLst>
              <a:ext uri="{FF2B5EF4-FFF2-40B4-BE49-F238E27FC236}">
                <a16:creationId xmlns:a16="http://schemas.microsoft.com/office/drawing/2014/main" id="{1AAD3078-B995-27D4-C978-113E6ED3D09A}"/>
              </a:ext>
            </a:extLst>
          </p:cNvPr>
          <p:cNvSpPr>
            <a:spLocks noGrp="1"/>
          </p:cNvSpPr>
          <p:nvPr>
            <p:ph type="title"/>
          </p:nvPr>
        </p:nvSpPr>
        <p:spPr>
          <a:xfrm>
            <a:off x="806787" y="408372"/>
            <a:ext cx="7946899" cy="5834919"/>
          </a:xfrm>
        </p:spPr>
        <p:txBody>
          <a:bodyPr vert="horz" lIns="91440" tIns="45720" rIns="91440" bIns="45720" rtlCol="0" anchor="b">
            <a:noAutofit/>
          </a:bodyPr>
          <a:lstStyle/>
          <a:p>
            <a:pPr>
              <a:lnSpc>
                <a:spcPct val="90000"/>
              </a:lnSpc>
            </a:pPr>
            <a:r>
              <a:rPr lang="en-US" sz="2900" b="0" i="0" u="none" strike="noStrike" baseline="0" dirty="0"/>
              <a:t>Aqueles, cuja intenção é isenta de qualquer interesse pessoal, devem</a:t>
            </a:r>
            <a:r>
              <a:rPr lang="en-US" sz="2900" dirty="0"/>
              <a:t> </a:t>
            </a:r>
            <a:r>
              <a:rPr lang="en-US" sz="2900" b="0" i="0" u="none" strike="noStrike" baseline="0" dirty="0"/>
              <a:t>consolar-se com a impossibilidade de fazer todo o bem que</a:t>
            </a:r>
            <a:r>
              <a:rPr lang="en-US" sz="2900" b="0" i="0" u="none" strike="noStrike" dirty="0"/>
              <a:t> </a:t>
            </a:r>
            <a:r>
              <a:rPr lang="en-US" sz="2900" b="0" i="0" u="none" strike="noStrike" baseline="0" dirty="0"/>
              <a:t>gostariam,</a:t>
            </a:r>
            <a:r>
              <a:rPr lang="en-US" sz="2900" b="0" i="0" u="none" strike="noStrike" dirty="0"/>
              <a:t> </a:t>
            </a:r>
            <a:r>
              <a:rPr lang="en-US" sz="2900" b="0" i="0" u="none" strike="noStrike" baseline="0" dirty="0"/>
              <a:t>lembrando que o óbolo do pobre, que doa mesmo se privando, pesa mais</a:t>
            </a:r>
            <a:br>
              <a:rPr lang="en-US" sz="2900" b="0" i="0" u="none" strike="noStrike" baseline="0" dirty="0"/>
            </a:br>
            <a:r>
              <a:rPr lang="en-US" sz="2900" b="0" i="0" u="none" strike="noStrike" baseline="0" dirty="0"/>
              <a:t>na balança de Deus que o ouro do rico, que dá sem privar-se de nada.</a:t>
            </a:r>
            <a:br>
              <a:rPr lang="en-US" sz="2900" b="0" i="0" u="none" strike="noStrike" baseline="0" dirty="0"/>
            </a:br>
            <a:r>
              <a:rPr lang="en-US" sz="2900" b="0" i="0" u="none" strike="noStrike" baseline="0" dirty="0"/>
              <a:t>A satisfação seria grande, sem dúvida, de poder socorrer largamente a</a:t>
            </a:r>
            <a:r>
              <a:rPr lang="en-US" sz="2900" b="0" i="0" u="none" strike="noStrike" dirty="0"/>
              <a:t> </a:t>
            </a:r>
            <a:r>
              <a:rPr lang="en-US" sz="2900" b="0" i="0" u="none" strike="noStrike" baseline="0" dirty="0"/>
              <a:t>indigência; mas, se isso é impossível, é preciso submeter-se e fazer o que</a:t>
            </a:r>
            <a:r>
              <a:rPr lang="en-US" sz="2900" b="0" i="0" u="none" strike="noStrike" dirty="0"/>
              <a:t> </a:t>
            </a:r>
            <a:r>
              <a:rPr lang="en-US" sz="2900" b="0" i="0" u="none" strike="noStrike" baseline="0" dirty="0"/>
              <a:t>se pode. Além disso, não é somente com o ouro que se podem enxugar</a:t>
            </a:r>
            <a:br>
              <a:rPr lang="en-US" sz="2900" b="0" i="0" u="none" strike="noStrike" baseline="0" dirty="0"/>
            </a:br>
            <a:r>
              <a:rPr lang="en-US" sz="2900" b="0" i="0" u="none" strike="noStrike" baseline="0" dirty="0"/>
              <a:t>as lágrimas, e devemos ficar parados só porque não o possuímos?</a:t>
            </a:r>
            <a:endParaRPr lang="en-US" sz="2900" dirty="0"/>
          </a:p>
        </p:txBody>
      </p:sp>
    </p:spTree>
    <p:extLst>
      <p:ext uri="{BB962C8B-B14F-4D97-AF65-F5344CB8AC3E}">
        <p14:creationId xmlns:p14="http://schemas.microsoft.com/office/powerpoint/2010/main" val="3452062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5" name="Rectangle 24">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 name="Freeform: Shape 26">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9"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2AA4752E-02AD-443D-A0BD-959B45C2EF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Freeform: Shape 32">
            <a:extLst>
              <a:ext uri="{FF2B5EF4-FFF2-40B4-BE49-F238E27FC236}">
                <a16:creationId xmlns:a16="http://schemas.microsoft.com/office/drawing/2014/main" id="{227F688A-72E1-4C6E-8DA1-E5EFF5A83B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39564" y="0"/>
            <a:ext cx="5778237" cy="6858000"/>
          </a:xfrm>
          <a:custGeom>
            <a:avLst/>
            <a:gdLst>
              <a:gd name="connsiteX0" fmla="*/ 962670 w 5778237"/>
              <a:gd name="connsiteY0" fmla="*/ 4174607 h 6858000"/>
              <a:gd name="connsiteX1" fmla="*/ 1474181 w 5778237"/>
              <a:gd name="connsiteY1" fmla="*/ 4686119 h 6858000"/>
              <a:gd name="connsiteX2" fmla="*/ 962670 w 5778237"/>
              <a:gd name="connsiteY2" fmla="*/ 5197630 h 6858000"/>
              <a:gd name="connsiteX3" fmla="*/ 451158 w 5778237"/>
              <a:gd name="connsiteY3" fmla="*/ 4686119 h 6858000"/>
              <a:gd name="connsiteX4" fmla="*/ 962670 w 5778237"/>
              <a:gd name="connsiteY4" fmla="*/ 4174607 h 6858000"/>
              <a:gd name="connsiteX5" fmla="*/ 737090 w 5778237"/>
              <a:gd name="connsiteY5" fmla="*/ 194466 h 6858000"/>
              <a:gd name="connsiteX6" fmla="*/ 1474181 w 5778237"/>
              <a:gd name="connsiteY6" fmla="*/ 931557 h 6858000"/>
              <a:gd name="connsiteX7" fmla="*/ 737090 w 5778237"/>
              <a:gd name="connsiteY7" fmla="*/ 1668648 h 6858000"/>
              <a:gd name="connsiteX8" fmla="*/ 0 w 5778237"/>
              <a:gd name="connsiteY8" fmla="*/ 931557 h 6858000"/>
              <a:gd name="connsiteX9" fmla="*/ 737090 w 5778237"/>
              <a:gd name="connsiteY9" fmla="*/ 194466 h 6858000"/>
              <a:gd name="connsiteX10" fmla="*/ 1374646 w 5778237"/>
              <a:gd name="connsiteY10" fmla="*/ 0 h 6858000"/>
              <a:gd name="connsiteX11" fmla="*/ 4134163 w 5778237"/>
              <a:gd name="connsiteY11" fmla="*/ 0 h 6858000"/>
              <a:gd name="connsiteX12" fmla="*/ 4165561 w 5778237"/>
              <a:gd name="connsiteY12" fmla="*/ 7287 h 6858000"/>
              <a:gd name="connsiteX13" fmla="*/ 4275624 w 5778237"/>
              <a:gd name="connsiteY13" fmla="*/ 9505 h 6858000"/>
              <a:gd name="connsiteX14" fmla="*/ 4329201 w 5778237"/>
              <a:gd name="connsiteY14" fmla="*/ 0 h 6858000"/>
              <a:gd name="connsiteX15" fmla="*/ 5778237 w 5778237"/>
              <a:gd name="connsiteY15" fmla="*/ 0 h 6858000"/>
              <a:gd name="connsiteX16" fmla="*/ 5778237 w 5778237"/>
              <a:gd name="connsiteY16" fmla="*/ 6858000 h 6858000"/>
              <a:gd name="connsiteX17" fmla="*/ 4275784 w 5778237"/>
              <a:gd name="connsiteY17" fmla="*/ 6858000 h 6858000"/>
              <a:gd name="connsiteX18" fmla="*/ 4239021 w 5778237"/>
              <a:gd name="connsiteY18" fmla="*/ 6786833 h 6858000"/>
              <a:gd name="connsiteX19" fmla="*/ 3894102 w 5778237"/>
              <a:gd name="connsiteY19" fmla="*/ 6452886 h 6858000"/>
              <a:gd name="connsiteX20" fmla="*/ 2108475 w 5778237"/>
              <a:gd name="connsiteY20" fmla="*/ 6789034 h 6858000"/>
              <a:gd name="connsiteX21" fmla="*/ 1347913 w 5778237"/>
              <a:gd name="connsiteY21" fmla="*/ 5906062 h 6858000"/>
              <a:gd name="connsiteX22" fmla="*/ 1722239 w 5778237"/>
              <a:gd name="connsiteY22" fmla="*/ 4572446 h 6858000"/>
              <a:gd name="connsiteX23" fmla="*/ 788921 w 5778237"/>
              <a:gd name="connsiteY23" fmla="*/ 3529645 h 6858000"/>
              <a:gd name="connsiteX24" fmla="*/ 858141 w 5778237"/>
              <a:gd name="connsiteY24" fmla="*/ 2401163 h 6858000"/>
              <a:gd name="connsiteX25" fmla="*/ 1610359 w 5778237"/>
              <a:gd name="connsiteY25" fmla="*/ 1532485 h 6858000"/>
              <a:gd name="connsiteX26" fmla="*/ 1374668 w 5778237"/>
              <a:gd name="connsiteY26" fmla="*/ 204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78237" h="6858000">
                <a:moveTo>
                  <a:pt x="962670" y="4174607"/>
                </a:moveTo>
                <a:cubicBezTo>
                  <a:pt x="1245170" y="4174607"/>
                  <a:pt x="1474181" y="4403618"/>
                  <a:pt x="1474181" y="4686119"/>
                </a:cubicBezTo>
                <a:cubicBezTo>
                  <a:pt x="1474181" y="4968619"/>
                  <a:pt x="1245170" y="5197630"/>
                  <a:pt x="962670" y="5197630"/>
                </a:cubicBezTo>
                <a:cubicBezTo>
                  <a:pt x="680169" y="5197630"/>
                  <a:pt x="451158" y="4968619"/>
                  <a:pt x="451158" y="4686119"/>
                </a:cubicBezTo>
                <a:cubicBezTo>
                  <a:pt x="451158" y="4403618"/>
                  <a:pt x="680169" y="4174607"/>
                  <a:pt x="962670" y="4174607"/>
                </a:cubicBezTo>
                <a:close/>
                <a:moveTo>
                  <a:pt x="737090" y="194466"/>
                </a:moveTo>
                <a:cubicBezTo>
                  <a:pt x="1144174" y="194466"/>
                  <a:pt x="1474181" y="524473"/>
                  <a:pt x="1474181" y="931557"/>
                </a:cubicBezTo>
                <a:cubicBezTo>
                  <a:pt x="1474181" y="1338641"/>
                  <a:pt x="1144174" y="1668648"/>
                  <a:pt x="737090" y="1668648"/>
                </a:cubicBezTo>
                <a:cubicBezTo>
                  <a:pt x="330006" y="1668648"/>
                  <a:pt x="0" y="1338641"/>
                  <a:pt x="0" y="931557"/>
                </a:cubicBezTo>
                <a:cubicBezTo>
                  <a:pt x="0" y="524473"/>
                  <a:pt x="330006" y="194466"/>
                  <a:pt x="737090" y="194466"/>
                </a:cubicBezTo>
                <a:close/>
                <a:moveTo>
                  <a:pt x="1374646" y="0"/>
                </a:moveTo>
                <a:lnTo>
                  <a:pt x="4134163" y="0"/>
                </a:lnTo>
                <a:lnTo>
                  <a:pt x="4165561" y="7287"/>
                </a:lnTo>
                <a:cubicBezTo>
                  <a:pt x="4200796" y="11754"/>
                  <a:pt x="4237397" y="12651"/>
                  <a:pt x="4275624" y="9505"/>
                </a:cubicBezTo>
                <a:lnTo>
                  <a:pt x="4329201" y="0"/>
                </a:lnTo>
                <a:lnTo>
                  <a:pt x="5778237" y="0"/>
                </a:lnTo>
                <a:lnTo>
                  <a:pt x="5778237" y="6858000"/>
                </a:lnTo>
                <a:lnTo>
                  <a:pt x="4275784" y="6858000"/>
                </a:lnTo>
                <a:lnTo>
                  <a:pt x="4239021" y="6786833"/>
                </a:lnTo>
                <a:cubicBezTo>
                  <a:pt x="4155316" y="6643599"/>
                  <a:pt x="4041124" y="6520016"/>
                  <a:pt x="3894102" y="6452886"/>
                </a:cubicBezTo>
                <a:cubicBezTo>
                  <a:pt x="3331357" y="6196305"/>
                  <a:pt x="2812263" y="7007790"/>
                  <a:pt x="2108475" y="6789034"/>
                </a:cubicBezTo>
                <a:cubicBezTo>
                  <a:pt x="1726546" y="6669929"/>
                  <a:pt x="1404262" y="6283964"/>
                  <a:pt x="1347913" y="5906062"/>
                </a:cubicBezTo>
                <a:cubicBezTo>
                  <a:pt x="1261896" y="5326512"/>
                  <a:pt x="1845049" y="5069735"/>
                  <a:pt x="1722239" y="4572446"/>
                </a:cubicBezTo>
                <a:cubicBezTo>
                  <a:pt x="1620329" y="4159787"/>
                  <a:pt x="1066410" y="4066000"/>
                  <a:pt x="788921" y="3529645"/>
                </a:cubicBezTo>
                <a:cubicBezTo>
                  <a:pt x="581405" y="3128696"/>
                  <a:pt x="702777" y="2783251"/>
                  <a:pt x="858141" y="2401163"/>
                </a:cubicBezTo>
                <a:cubicBezTo>
                  <a:pt x="1068288" y="1884953"/>
                  <a:pt x="1415323" y="1966409"/>
                  <a:pt x="1610359" y="1532485"/>
                </a:cubicBezTo>
                <a:cubicBezTo>
                  <a:pt x="1860601" y="975968"/>
                  <a:pt x="1455053" y="478169"/>
                  <a:pt x="1374668" y="20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ítulo 1">
            <a:extLst>
              <a:ext uri="{FF2B5EF4-FFF2-40B4-BE49-F238E27FC236}">
                <a16:creationId xmlns:a16="http://schemas.microsoft.com/office/drawing/2014/main" id="{73FCDCB1-F11F-3B27-5AA7-2B53528589A3}"/>
              </a:ext>
            </a:extLst>
          </p:cNvPr>
          <p:cNvSpPr>
            <a:spLocks noGrp="1"/>
          </p:cNvSpPr>
          <p:nvPr>
            <p:ph type="title"/>
          </p:nvPr>
        </p:nvSpPr>
        <p:spPr>
          <a:xfrm>
            <a:off x="143708" y="566306"/>
            <a:ext cx="6046053" cy="3310164"/>
          </a:xfrm>
        </p:spPr>
        <p:txBody>
          <a:bodyPr vert="horz" lIns="91440" tIns="45720" rIns="91440" bIns="45720" rtlCol="0" anchor="b">
            <a:normAutofit fontScale="90000"/>
          </a:bodyPr>
          <a:lstStyle/>
          <a:p>
            <a:br>
              <a:rPr lang="en-US" dirty="0">
                <a:latin typeface="Arial" panose="020B0604020202020204" pitchFamily="34" charset="0"/>
                <a:cs typeface="Arial" panose="020B0604020202020204" pitchFamily="34" charset="0"/>
              </a:rPr>
            </a:br>
            <a:r>
              <a:rPr lang="pt-BR" dirty="0">
                <a:effectLst/>
                <a:latin typeface="Arial" panose="020B0604020202020204" pitchFamily="34" charset="0"/>
                <a:ea typeface="Calibri" panose="020F0502020204030204" pitchFamily="34" charset="0"/>
                <a:cs typeface="Arial" panose="020B0604020202020204" pitchFamily="34" charset="0"/>
              </a:rPr>
              <a:t>Simbolicamente, o óbolo da viúva tem larga aplicação no constante labor de quem deseja ser útil.</a:t>
            </a:r>
            <a:endParaRPr lang="en-US" dirty="0"/>
          </a:p>
        </p:txBody>
      </p:sp>
      <p:pic>
        <p:nvPicPr>
          <p:cNvPr id="5" name="Espaço Reservado para Conteúdo 4" descr="Desenho de uma pessoa&#10;&#10;Descrição gerada automaticamente com confiança baixa">
            <a:extLst>
              <a:ext uri="{FF2B5EF4-FFF2-40B4-BE49-F238E27FC236}">
                <a16:creationId xmlns:a16="http://schemas.microsoft.com/office/drawing/2014/main" id="{FFDC27ED-E647-1CE0-6216-8C3816D07F6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268413" y="82118"/>
            <a:ext cx="5592715" cy="6693763"/>
          </a:xfrm>
          <a:prstGeom prst="rect">
            <a:avLst/>
          </a:prstGeom>
        </p:spPr>
      </p:pic>
    </p:spTree>
    <p:extLst>
      <p:ext uri="{BB962C8B-B14F-4D97-AF65-F5344CB8AC3E}">
        <p14:creationId xmlns:p14="http://schemas.microsoft.com/office/powerpoint/2010/main" val="16799376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Freeform: Shape 34">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7" name="Background Fill">
            <a:extLst>
              <a:ext uri="{FF2B5EF4-FFF2-40B4-BE49-F238E27FC236}">
                <a16:creationId xmlns:a16="http://schemas.microsoft.com/office/drawing/2014/main" id="{6DA65B90-7B06-4499-91BA-CDDD361324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F61D2FD7-6B37-4C42-99CD-F4B81E44BB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ítulo 1">
            <a:extLst>
              <a:ext uri="{FF2B5EF4-FFF2-40B4-BE49-F238E27FC236}">
                <a16:creationId xmlns:a16="http://schemas.microsoft.com/office/drawing/2014/main" id="{3D247DA7-4841-EFC2-C936-4A663701DB19}"/>
              </a:ext>
            </a:extLst>
          </p:cNvPr>
          <p:cNvSpPr>
            <a:spLocks noGrp="1"/>
          </p:cNvSpPr>
          <p:nvPr>
            <p:ph type="title"/>
          </p:nvPr>
        </p:nvSpPr>
        <p:spPr>
          <a:xfrm>
            <a:off x="379378" y="573931"/>
            <a:ext cx="11566187" cy="5875507"/>
          </a:xfrm>
        </p:spPr>
        <p:txBody>
          <a:bodyPr vert="horz" lIns="91440" tIns="45720" rIns="91440" bIns="45720" rtlCol="0" anchor="t">
            <a:normAutofit fontScale="90000"/>
          </a:bodyPr>
          <a:lstStyle/>
          <a:p>
            <a:pPr algn="r">
              <a:lnSpc>
                <a:spcPct val="90000"/>
              </a:lnSpc>
            </a:pPr>
            <a:r>
              <a:rPr lang="en-US" sz="2200" b="0" i="0" u="none" strike="noStrike" baseline="0" dirty="0"/>
              <a:t> </a:t>
            </a:r>
            <a:br>
              <a:rPr lang="en-US" sz="2200" b="0" i="0" u="none" strike="noStrike" baseline="0" dirty="0"/>
            </a:br>
            <a:br>
              <a:rPr lang="en-US" sz="2200" b="0" i="0" u="none" strike="noStrike" baseline="0" dirty="0"/>
            </a:br>
            <a:br>
              <a:rPr lang="en-US" sz="2200" b="0" i="0" u="none" strike="noStrike" baseline="0" dirty="0"/>
            </a:br>
            <a:br>
              <a:rPr lang="en-US" sz="2200" b="0" i="0" u="none" strike="noStrike" baseline="0" dirty="0"/>
            </a:br>
            <a:r>
              <a:rPr lang="en-US" sz="2200" b="0" i="0" u="none" strike="noStrike" baseline="0" dirty="0"/>
              <a:t>	</a:t>
            </a:r>
            <a:r>
              <a:rPr lang="en-US" sz="3600" b="0" i="0" u="none" strike="noStrike" baseline="0" dirty="0">
                <a:latin typeface="Arial" panose="020B0604020202020204" pitchFamily="34" charset="0"/>
                <a:cs typeface="Arial" panose="020B0604020202020204" pitchFamily="34" charset="0"/>
              </a:rPr>
              <a:t>Aquele</a:t>
            </a:r>
            <a:r>
              <a:rPr lang="en-US" sz="3600" dirty="0">
                <a:latin typeface="Arial" panose="020B0604020202020204" pitchFamily="34" charset="0"/>
                <a:cs typeface="Arial" panose="020B0604020202020204" pitchFamily="34" charset="0"/>
              </a:rPr>
              <a:t> </a:t>
            </a:r>
            <a:r>
              <a:rPr lang="en-US" sz="3600" b="0" i="0" u="none" strike="noStrike" baseline="0" dirty="0">
                <a:latin typeface="Arial" panose="020B0604020202020204" pitchFamily="34" charset="0"/>
                <a:cs typeface="Arial" panose="020B0604020202020204" pitchFamily="34" charset="0"/>
              </a:rPr>
              <a:t>que deseja sinceramente tornar-se útil aos</a:t>
            </a:r>
            <a:r>
              <a:rPr lang="en-US" sz="3600" dirty="0">
                <a:latin typeface="Arial" panose="020B0604020202020204" pitchFamily="34" charset="0"/>
                <a:cs typeface="Arial" panose="020B0604020202020204" pitchFamily="34" charset="0"/>
              </a:rPr>
              <a:t> </a:t>
            </a:r>
            <a:r>
              <a:rPr lang="en-US" sz="3600" b="0" i="0" u="none" strike="noStrike" baseline="0" dirty="0">
                <a:latin typeface="Arial" panose="020B0604020202020204" pitchFamily="34" charset="0"/>
                <a:cs typeface="Arial" panose="020B0604020202020204" pitchFamily="34" charset="0"/>
              </a:rPr>
              <a:t>seus irmãos encontra mil oportunidades para tanto, bastando procurar para encontrá-las. Se não for de uma maneira, será de outra, pois não há ninguém que, estando em pleno gozo de suas faculdades, não possa prestar algum serviço, dar um consolo, amenizar um sofrimento físico ou moral, tomar uma providência útil. Na falta de dinheiro, cada um não tem o seu tempo, o seu repouso, dos quais pode oferecer um pouco? Isso também é a esmola do pobre, o óbolo da viúva.</a:t>
            </a:r>
            <a:endParaRPr lang="en-US" sz="3600" dirty="0">
              <a:latin typeface="Arial" panose="020B0604020202020204" pitchFamily="34" charset="0"/>
              <a:cs typeface="Arial" panose="020B0604020202020204" pitchFamily="34" charset="0"/>
            </a:endParaRPr>
          </a:p>
        </p:txBody>
      </p:sp>
      <p:sp>
        <p:nvSpPr>
          <p:cNvPr id="41" name="Freeform: Shape 40">
            <a:extLst>
              <a:ext uri="{FF2B5EF4-FFF2-40B4-BE49-F238E27FC236}">
                <a16:creationId xmlns:a16="http://schemas.microsoft.com/office/drawing/2014/main" id="{1B7EB8C5-C0C0-4972-BAC0-E75EC72352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432630" cy="2848482"/>
          </a:xfrm>
          <a:custGeom>
            <a:avLst/>
            <a:gdLst>
              <a:gd name="connsiteX0" fmla="*/ 1193013 w 2432630"/>
              <a:gd name="connsiteY0" fmla="*/ 1609830 h 2848482"/>
              <a:gd name="connsiteX1" fmla="*/ 1452520 w 2432630"/>
              <a:gd name="connsiteY1" fmla="*/ 1771993 h 2848482"/>
              <a:gd name="connsiteX2" fmla="*/ 1333256 w 2432630"/>
              <a:gd name="connsiteY2" fmla="*/ 2217094 h 2848482"/>
              <a:gd name="connsiteX3" fmla="*/ 888154 w 2432630"/>
              <a:gd name="connsiteY3" fmla="*/ 2097829 h 2848482"/>
              <a:gd name="connsiteX4" fmla="*/ 1007419 w 2432630"/>
              <a:gd name="connsiteY4" fmla="*/ 1652728 h 2848482"/>
              <a:gd name="connsiteX5" fmla="*/ 1193013 w 2432630"/>
              <a:gd name="connsiteY5" fmla="*/ 1609830 h 2848482"/>
              <a:gd name="connsiteX6" fmla="*/ 1721013 w 2432630"/>
              <a:gd name="connsiteY6" fmla="*/ 1345937 h 2848482"/>
              <a:gd name="connsiteX7" fmla="*/ 1880524 w 2432630"/>
              <a:gd name="connsiteY7" fmla="*/ 1425334 h 2848482"/>
              <a:gd name="connsiteX8" fmla="*/ 1821528 w 2432630"/>
              <a:gd name="connsiteY8" fmla="*/ 1645511 h 2848482"/>
              <a:gd name="connsiteX9" fmla="*/ 1601350 w 2432630"/>
              <a:gd name="connsiteY9" fmla="*/ 1586514 h 2848482"/>
              <a:gd name="connsiteX10" fmla="*/ 1660347 w 2432630"/>
              <a:gd name="connsiteY10" fmla="*/ 1366337 h 2848482"/>
              <a:gd name="connsiteX11" fmla="*/ 1721013 w 2432630"/>
              <a:gd name="connsiteY11" fmla="*/ 1345937 h 2848482"/>
              <a:gd name="connsiteX12" fmla="*/ 0 w 2432630"/>
              <a:gd name="connsiteY12" fmla="*/ 0 h 2848482"/>
              <a:gd name="connsiteX13" fmla="*/ 2420476 w 2432630"/>
              <a:gd name="connsiteY13" fmla="*/ 0 h 2848482"/>
              <a:gd name="connsiteX14" fmla="*/ 2431096 w 2432630"/>
              <a:gd name="connsiteY14" fmla="*/ 94052 h 2848482"/>
              <a:gd name="connsiteX15" fmla="*/ 2426545 w 2432630"/>
              <a:gd name="connsiteY15" fmla="*/ 261706 h 2848482"/>
              <a:gd name="connsiteX16" fmla="*/ 1347411 w 2432630"/>
              <a:gd name="connsiteY16" fmla="*/ 1289202 h 2848482"/>
              <a:gd name="connsiteX17" fmla="*/ 678423 w 2432630"/>
              <a:gd name="connsiteY17" fmla="*/ 1606118 h 2848482"/>
              <a:gd name="connsiteX18" fmla="*/ 284014 w 2432630"/>
              <a:gd name="connsiteY18" fmla="*/ 2398976 h 2848482"/>
              <a:gd name="connsiteX19" fmla="*/ 97407 w 2432630"/>
              <a:gd name="connsiteY19" fmla="*/ 2742323 h 2848482"/>
              <a:gd name="connsiteX20" fmla="*/ 0 w 2432630"/>
              <a:gd name="connsiteY20" fmla="*/ 2848482 h 2848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32630" h="2848482">
                <a:moveTo>
                  <a:pt x="1193013" y="1609830"/>
                </a:moveTo>
                <a:cubicBezTo>
                  <a:pt x="1297352" y="1617205"/>
                  <a:pt x="1396284" y="1674588"/>
                  <a:pt x="1452520" y="1771993"/>
                </a:cubicBezTo>
                <a:cubicBezTo>
                  <a:pt x="1542498" y="1927838"/>
                  <a:pt x="1489101" y="2127117"/>
                  <a:pt x="1333256" y="2217094"/>
                </a:cubicBezTo>
                <a:cubicBezTo>
                  <a:pt x="1177410" y="2307071"/>
                  <a:pt x="978131" y="2253675"/>
                  <a:pt x="888154" y="2097829"/>
                </a:cubicBezTo>
                <a:cubicBezTo>
                  <a:pt x="798176" y="1941984"/>
                  <a:pt x="851572" y="1742705"/>
                  <a:pt x="1007419" y="1652728"/>
                </a:cubicBezTo>
                <a:cubicBezTo>
                  <a:pt x="1065861" y="1618986"/>
                  <a:pt x="1130410" y="1605406"/>
                  <a:pt x="1193013" y="1609830"/>
                </a:cubicBezTo>
                <a:close/>
                <a:moveTo>
                  <a:pt x="1721013" y="1345937"/>
                </a:moveTo>
                <a:cubicBezTo>
                  <a:pt x="1783347" y="1338202"/>
                  <a:pt x="1847142" y="1367515"/>
                  <a:pt x="1880524" y="1425334"/>
                </a:cubicBezTo>
                <a:cubicBezTo>
                  <a:pt x="1925033" y="1502425"/>
                  <a:pt x="1898619" y="1601002"/>
                  <a:pt x="1821528" y="1645511"/>
                </a:cubicBezTo>
                <a:cubicBezTo>
                  <a:pt x="1744436" y="1690020"/>
                  <a:pt x="1645859" y="1663606"/>
                  <a:pt x="1601350" y="1586514"/>
                </a:cubicBezTo>
                <a:cubicBezTo>
                  <a:pt x="1556841" y="1509423"/>
                  <a:pt x="1583254" y="1410846"/>
                  <a:pt x="1660347" y="1366337"/>
                </a:cubicBezTo>
                <a:cubicBezTo>
                  <a:pt x="1679620" y="1355210"/>
                  <a:pt x="1700235" y="1348515"/>
                  <a:pt x="1721013" y="1345937"/>
                </a:cubicBezTo>
                <a:close/>
                <a:moveTo>
                  <a:pt x="0" y="0"/>
                </a:moveTo>
                <a:lnTo>
                  <a:pt x="2420476" y="0"/>
                </a:lnTo>
                <a:lnTo>
                  <a:pt x="2431096" y="94052"/>
                </a:lnTo>
                <a:cubicBezTo>
                  <a:pt x="2434004" y="150699"/>
                  <a:pt x="2432933" y="206775"/>
                  <a:pt x="2426545" y="261706"/>
                </a:cubicBezTo>
                <a:cubicBezTo>
                  <a:pt x="2360669" y="828256"/>
                  <a:pt x="1972176" y="1172577"/>
                  <a:pt x="1347411" y="1289202"/>
                </a:cubicBezTo>
                <a:cubicBezTo>
                  <a:pt x="1096744" y="1336043"/>
                  <a:pt x="825156" y="1376752"/>
                  <a:pt x="678423" y="1606118"/>
                </a:cubicBezTo>
                <a:cubicBezTo>
                  <a:pt x="520257" y="1853673"/>
                  <a:pt x="394149" y="2125038"/>
                  <a:pt x="284014" y="2398976"/>
                </a:cubicBezTo>
                <a:cubicBezTo>
                  <a:pt x="233465" y="2524954"/>
                  <a:pt x="173906" y="2641107"/>
                  <a:pt x="97407" y="2742323"/>
                </a:cubicBezTo>
                <a:lnTo>
                  <a:pt x="0" y="2848482"/>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37427507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400B39A6-D628-4338-9D6E-995B6A739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Freeform: Shape 11">
            <a:extLst>
              <a:ext uri="{FF2B5EF4-FFF2-40B4-BE49-F238E27FC236}">
                <a16:creationId xmlns:a16="http://schemas.microsoft.com/office/drawing/2014/main" id="{C2EB82B4-D9A1-4145-93F1-004DC0B9BB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56630" y="4160168"/>
            <a:ext cx="2832322" cy="2697833"/>
          </a:xfrm>
          <a:custGeom>
            <a:avLst/>
            <a:gdLst>
              <a:gd name="connsiteX0" fmla="*/ 638993 w 2832322"/>
              <a:gd name="connsiteY0" fmla="*/ 1429605 h 2697833"/>
              <a:gd name="connsiteX1" fmla="*/ 798503 w 2832322"/>
              <a:gd name="connsiteY1" fmla="*/ 1509001 h 2697833"/>
              <a:gd name="connsiteX2" fmla="*/ 739507 w 2832322"/>
              <a:gd name="connsiteY2" fmla="*/ 1729178 h 2697833"/>
              <a:gd name="connsiteX3" fmla="*/ 519329 w 2832322"/>
              <a:gd name="connsiteY3" fmla="*/ 1670181 h 2697833"/>
              <a:gd name="connsiteX4" fmla="*/ 578327 w 2832322"/>
              <a:gd name="connsiteY4" fmla="*/ 1450005 h 2697833"/>
              <a:gd name="connsiteX5" fmla="*/ 638993 w 2832322"/>
              <a:gd name="connsiteY5" fmla="*/ 1429605 h 2697833"/>
              <a:gd name="connsiteX6" fmla="*/ 1252193 w 2832322"/>
              <a:gd name="connsiteY6" fmla="*/ 835524 h 2697833"/>
              <a:gd name="connsiteX7" fmla="*/ 1511699 w 2832322"/>
              <a:gd name="connsiteY7" fmla="*/ 997686 h 2697833"/>
              <a:gd name="connsiteX8" fmla="*/ 1392436 w 2832322"/>
              <a:gd name="connsiteY8" fmla="*/ 1442788 h 2697833"/>
              <a:gd name="connsiteX9" fmla="*/ 947333 w 2832322"/>
              <a:gd name="connsiteY9" fmla="*/ 1323523 h 2697833"/>
              <a:gd name="connsiteX10" fmla="*/ 1066598 w 2832322"/>
              <a:gd name="connsiteY10" fmla="*/ 878421 h 2697833"/>
              <a:gd name="connsiteX11" fmla="*/ 1252193 w 2832322"/>
              <a:gd name="connsiteY11" fmla="*/ 835524 h 2697833"/>
              <a:gd name="connsiteX12" fmla="*/ 2832322 w 2832322"/>
              <a:gd name="connsiteY12" fmla="*/ 0 h 2697833"/>
              <a:gd name="connsiteX13" fmla="*/ 2832322 w 2832322"/>
              <a:gd name="connsiteY13" fmla="*/ 2697833 h 2697833"/>
              <a:gd name="connsiteX14" fmla="*/ 0 w 2832322"/>
              <a:gd name="connsiteY14" fmla="*/ 2697833 h 2697833"/>
              <a:gd name="connsiteX15" fmla="*/ 12966 w 2832322"/>
              <a:gd name="connsiteY15" fmla="*/ 2631781 h 2697833"/>
              <a:gd name="connsiteX16" fmla="*/ 1052443 w 2832322"/>
              <a:gd name="connsiteY16" fmla="*/ 1806313 h 2697833"/>
              <a:gd name="connsiteX17" fmla="*/ 1721430 w 2832322"/>
              <a:gd name="connsiteY17" fmla="*/ 1489397 h 2697833"/>
              <a:gd name="connsiteX18" fmla="*/ 2115839 w 2832322"/>
              <a:gd name="connsiteY18" fmla="*/ 696540 h 2697833"/>
              <a:gd name="connsiteX19" fmla="*/ 2590689 w 2832322"/>
              <a:gd name="connsiteY19" fmla="*/ 99461 h 2697833"/>
              <a:gd name="connsiteX20" fmla="*/ 2730434 w 2832322"/>
              <a:gd name="connsiteY20" fmla="*/ 32840 h 269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832322" h="2697833">
                <a:moveTo>
                  <a:pt x="638993" y="1429605"/>
                </a:moveTo>
                <a:cubicBezTo>
                  <a:pt x="701328" y="1421871"/>
                  <a:pt x="765121" y="1451183"/>
                  <a:pt x="798503" y="1509001"/>
                </a:cubicBezTo>
                <a:cubicBezTo>
                  <a:pt x="843012" y="1586093"/>
                  <a:pt x="816599" y="1684670"/>
                  <a:pt x="739507" y="1729178"/>
                </a:cubicBezTo>
                <a:cubicBezTo>
                  <a:pt x="662415" y="1773688"/>
                  <a:pt x="563838" y="1747275"/>
                  <a:pt x="519329" y="1670181"/>
                </a:cubicBezTo>
                <a:cubicBezTo>
                  <a:pt x="474820" y="1593091"/>
                  <a:pt x="501234" y="1494514"/>
                  <a:pt x="578327" y="1450005"/>
                </a:cubicBezTo>
                <a:cubicBezTo>
                  <a:pt x="597599" y="1438878"/>
                  <a:pt x="618215" y="1432183"/>
                  <a:pt x="638993" y="1429605"/>
                </a:cubicBezTo>
                <a:close/>
                <a:moveTo>
                  <a:pt x="1252193" y="835524"/>
                </a:moveTo>
                <a:cubicBezTo>
                  <a:pt x="1356532" y="842898"/>
                  <a:pt x="1455464" y="900282"/>
                  <a:pt x="1511699" y="997686"/>
                </a:cubicBezTo>
                <a:cubicBezTo>
                  <a:pt x="1601677" y="1153532"/>
                  <a:pt x="1548280" y="1352810"/>
                  <a:pt x="1392436" y="1442788"/>
                </a:cubicBezTo>
                <a:cubicBezTo>
                  <a:pt x="1236589" y="1532766"/>
                  <a:pt x="1037311" y="1479369"/>
                  <a:pt x="947333" y="1323523"/>
                </a:cubicBezTo>
                <a:cubicBezTo>
                  <a:pt x="857356" y="1167678"/>
                  <a:pt x="910753" y="968399"/>
                  <a:pt x="1066598" y="878421"/>
                </a:cubicBezTo>
                <a:cubicBezTo>
                  <a:pt x="1125040" y="844680"/>
                  <a:pt x="1189590" y="831101"/>
                  <a:pt x="1252193" y="835524"/>
                </a:cubicBezTo>
                <a:close/>
                <a:moveTo>
                  <a:pt x="2832322" y="0"/>
                </a:moveTo>
                <a:lnTo>
                  <a:pt x="2832322" y="2697833"/>
                </a:lnTo>
                <a:lnTo>
                  <a:pt x="0" y="2697833"/>
                </a:lnTo>
                <a:lnTo>
                  <a:pt x="12966" y="2631781"/>
                </a:lnTo>
                <a:cubicBezTo>
                  <a:pt x="140000" y="2184738"/>
                  <a:pt x="505773" y="1908362"/>
                  <a:pt x="1052443" y="1806313"/>
                </a:cubicBezTo>
                <a:cubicBezTo>
                  <a:pt x="1303109" y="1759472"/>
                  <a:pt x="1574698" y="1718763"/>
                  <a:pt x="1721430" y="1489397"/>
                </a:cubicBezTo>
                <a:cubicBezTo>
                  <a:pt x="1879597" y="1241842"/>
                  <a:pt x="2005704" y="970478"/>
                  <a:pt x="2115839" y="696540"/>
                </a:cubicBezTo>
                <a:cubicBezTo>
                  <a:pt x="2216937" y="444582"/>
                  <a:pt x="2354076" y="231931"/>
                  <a:pt x="2590689" y="99461"/>
                </a:cubicBezTo>
                <a:cubicBezTo>
                  <a:pt x="2637069" y="73498"/>
                  <a:pt x="2683655" y="51402"/>
                  <a:pt x="2730434" y="3284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3074" name="Picture 2" descr="Óbolo - Dicio, Dicionário Online de Português">
            <a:extLst>
              <a:ext uri="{FF2B5EF4-FFF2-40B4-BE49-F238E27FC236}">
                <a16:creationId xmlns:a16="http://schemas.microsoft.com/office/drawing/2014/main" id="{3640DF52-2AC6-4C92-04BE-BA13589F821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2777" y="257175"/>
            <a:ext cx="7087013" cy="564841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ÓBOLO - Definição e sinônimos de óbolo no dicionário espanhol">
            <a:extLst>
              <a:ext uri="{FF2B5EF4-FFF2-40B4-BE49-F238E27FC236}">
                <a16:creationId xmlns:a16="http://schemas.microsoft.com/office/drawing/2014/main" id="{74B084AD-C9B9-C87C-EE8E-34B0E1CE30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06223" y="257175"/>
            <a:ext cx="4576296" cy="2352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19518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ço Reservado para Conteúdo 2">
            <a:extLst>
              <a:ext uri="{FF2B5EF4-FFF2-40B4-BE49-F238E27FC236}">
                <a16:creationId xmlns:a16="http://schemas.microsoft.com/office/drawing/2014/main" id="{6A476EC9-ECDE-E7F6-5B3E-C83551AFD6C9}"/>
              </a:ext>
            </a:extLst>
          </p:cNvPr>
          <p:cNvSpPr>
            <a:spLocks noGrp="1"/>
          </p:cNvSpPr>
          <p:nvPr>
            <p:ph idx="1"/>
          </p:nvPr>
        </p:nvSpPr>
        <p:spPr>
          <a:xfrm>
            <a:off x="239699" y="1523336"/>
            <a:ext cx="10759734" cy="5169023"/>
          </a:xfrm>
        </p:spPr>
        <p:txBody>
          <a:bodyPr anchor="b">
            <a:noAutofit/>
          </a:bodyPr>
          <a:lstStyle/>
          <a:p>
            <a:endParaRPr lang="pt-BR" sz="4000" dirty="0"/>
          </a:p>
          <a:p>
            <a:endParaRPr lang="pt-BR" sz="4000" dirty="0"/>
          </a:p>
          <a:p>
            <a:endParaRPr lang="pt-BR" sz="4000" dirty="0"/>
          </a:p>
          <a:p>
            <a:endParaRPr lang="pt-BR" sz="4000" dirty="0">
              <a:latin typeface="Arial" panose="020B0604020202020204" pitchFamily="34" charset="0"/>
              <a:cs typeface="Arial" panose="020B0604020202020204" pitchFamily="34" charset="0"/>
            </a:endParaRPr>
          </a:p>
          <a:p>
            <a:pPr algn="just"/>
            <a:r>
              <a:rPr lang="pt-BR" sz="4000" dirty="0">
                <a:effectLst/>
                <a:latin typeface="Arial" panose="020B0604020202020204" pitchFamily="34" charset="0"/>
                <a:ea typeface="Calibri" panose="020F0502020204030204" pitchFamily="34" charset="0"/>
                <a:cs typeface="Arial" panose="020B0604020202020204" pitchFamily="34" charset="0"/>
              </a:rPr>
              <a:t>Não apenas a moeda representativa para aquisição do pão ou do vestuário, do medicamento ou do teto...Mas, também, o gesto sacrificial, sem preço, raramente oferecido, assim como a palavra oportuna, quando a circunstância é difícil.</a:t>
            </a:r>
          </a:p>
          <a:p>
            <a:endParaRPr lang="pt-BR" sz="4000"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120103274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ço Reservado para Conteúdo 2">
            <a:extLst>
              <a:ext uri="{FF2B5EF4-FFF2-40B4-BE49-F238E27FC236}">
                <a16:creationId xmlns:a16="http://schemas.microsoft.com/office/drawing/2014/main" id="{D70AD65F-33B9-195E-5DF1-389CF02ECD4C}"/>
              </a:ext>
            </a:extLst>
          </p:cNvPr>
          <p:cNvSpPr>
            <a:spLocks noGrp="1"/>
          </p:cNvSpPr>
          <p:nvPr>
            <p:ph idx="1"/>
          </p:nvPr>
        </p:nvSpPr>
        <p:spPr>
          <a:xfrm>
            <a:off x="266332" y="481614"/>
            <a:ext cx="9818702" cy="5894772"/>
          </a:xfrm>
        </p:spPr>
        <p:txBody>
          <a:bodyPr anchor="b">
            <a:normAutofit/>
          </a:bodyPr>
          <a:lstStyle/>
          <a:p>
            <a:pPr indent="449580" algn="just">
              <a:lnSpc>
                <a:spcPct val="107000"/>
              </a:lnSpc>
              <a:spcAft>
                <a:spcPts val="800"/>
              </a:spcAft>
            </a:pPr>
            <a:r>
              <a:rPr lang="pt-BR" sz="4000" dirty="0">
                <a:effectLst/>
                <a:latin typeface="Arial" panose="020B0604020202020204" pitchFamily="34" charset="0"/>
                <a:ea typeface="Calibri" panose="020F0502020204030204" pitchFamily="34" charset="0"/>
              </a:rPr>
              <a:t>Essas concessões, aparentemente insignificantes, são de grande valor e poucas vezes colocadas a serviço da edificação do bem.</a:t>
            </a:r>
          </a:p>
          <a:p>
            <a:pPr indent="449580" algn="just">
              <a:lnSpc>
                <a:spcPct val="107000"/>
              </a:lnSpc>
              <a:spcAft>
                <a:spcPts val="800"/>
              </a:spcAft>
            </a:pPr>
            <a:r>
              <a:rPr lang="pt-BR" sz="4000" dirty="0">
                <a:effectLst/>
                <a:latin typeface="Arial" panose="020B0604020202020204" pitchFamily="34" charset="0"/>
                <a:ea typeface="Calibri" panose="020F0502020204030204" pitchFamily="34" charset="0"/>
              </a:rPr>
              <a:t>Da mesma forma, o perdão silencioso à ofensa intempestiva ou a compreensão fraternal, quando ocorra lamentável incidente.</a:t>
            </a:r>
            <a:endParaRPr lang="pt-BR"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88436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ço Reservado para Conteúdo 2">
            <a:extLst>
              <a:ext uri="{FF2B5EF4-FFF2-40B4-BE49-F238E27FC236}">
                <a16:creationId xmlns:a16="http://schemas.microsoft.com/office/drawing/2014/main" id="{B33F61AE-3AC3-23AC-9E74-2FE4B220C8BD}"/>
              </a:ext>
            </a:extLst>
          </p:cNvPr>
          <p:cNvSpPr>
            <a:spLocks noGrp="1"/>
          </p:cNvSpPr>
          <p:nvPr>
            <p:ph idx="1"/>
          </p:nvPr>
        </p:nvSpPr>
        <p:spPr>
          <a:xfrm>
            <a:off x="330138" y="218612"/>
            <a:ext cx="9658350" cy="6105525"/>
          </a:xfrm>
        </p:spPr>
        <p:txBody>
          <a:bodyPr anchor="b">
            <a:normAutofit/>
          </a:bodyPr>
          <a:lstStyle/>
          <a:p>
            <a:endParaRPr lang="pt-BR" dirty="0"/>
          </a:p>
          <a:p>
            <a:endParaRPr lang="pt-BR" dirty="0"/>
          </a:p>
          <a:p>
            <a:endParaRPr lang="pt-BR" dirty="0"/>
          </a:p>
          <a:p>
            <a:endParaRPr lang="pt-BR" dirty="0"/>
          </a:p>
          <a:p>
            <a:r>
              <a:rPr lang="pt-BR" sz="4000" dirty="0">
                <a:effectLst/>
                <a:latin typeface="Arial" panose="020B0604020202020204" pitchFamily="34" charset="0"/>
                <a:ea typeface="Calibri" panose="020F0502020204030204" pitchFamily="34" charset="0"/>
              </a:rPr>
              <a:t>A paciência amiga diante da contingência alucinadora ou a perseverança, quando tudo conspira com relação ao prosseguimento das atividades expressivas.</a:t>
            </a:r>
          </a:p>
          <a:p>
            <a:endParaRPr lang="pt-BR" dirty="0"/>
          </a:p>
          <a:p>
            <a:endParaRPr lang="pt-BR" dirty="0"/>
          </a:p>
          <a:p>
            <a:endParaRPr lang="pt-BR" dirty="0"/>
          </a:p>
          <a:p>
            <a:endParaRPr lang="pt-BR"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Tree>
    <p:extLst>
      <p:ext uri="{BB962C8B-B14F-4D97-AF65-F5344CB8AC3E}">
        <p14:creationId xmlns:p14="http://schemas.microsoft.com/office/powerpoint/2010/main" val="21859571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ço Reservado para Conteúdo 2">
            <a:extLst>
              <a:ext uri="{FF2B5EF4-FFF2-40B4-BE49-F238E27FC236}">
                <a16:creationId xmlns:a16="http://schemas.microsoft.com/office/drawing/2014/main" id="{491B4A9D-6323-9109-893E-6ADCCD05E6C6}"/>
              </a:ext>
            </a:extLst>
          </p:cNvPr>
          <p:cNvSpPr>
            <a:spLocks noGrp="1"/>
          </p:cNvSpPr>
          <p:nvPr>
            <p:ph idx="1"/>
          </p:nvPr>
        </p:nvSpPr>
        <p:spPr>
          <a:xfrm>
            <a:off x="219075" y="419100"/>
            <a:ext cx="9267825" cy="6153150"/>
          </a:xfrm>
        </p:spPr>
        <p:txBody>
          <a:bodyPr anchor="b">
            <a:normAutofit/>
          </a:bodyPr>
          <a:lstStyle/>
          <a:p>
            <a:endParaRPr lang="pt-BR" dirty="0"/>
          </a:p>
          <a:p>
            <a:endParaRPr lang="pt-BR" dirty="0"/>
          </a:p>
          <a:p>
            <a:endParaRPr lang="pt-BR" dirty="0"/>
          </a:p>
          <a:p>
            <a:endParaRPr lang="pt-BR" dirty="0"/>
          </a:p>
          <a:p>
            <a:endParaRPr lang="pt-BR" dirty="0"/>
          </a:p>
          <a:p>
            <a:endParaRPr lang="pt-BR" dirty="0"/>
          </a:p>
          <a:p>
            <a:endParaRPr lang="pt-BR" dirty="0"/>
          </a:p>
          <a:p>
            <a:endParaRPr lang="pt-BR" dirty="0"/>
          </a:p>
          <a:p>
            <a:endParaRPr lang="pt-BR"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sp>
        <p:nvSpPr>
          <p:cNvPr id="4" name="CaixaDeTexto 3">
            <a:extLst>
              <a:ext uri="{FF2B5EF4-FFF2-40B4-BE49-F238E27FC236}">
                <a16:creationId xmlns:a16="http://schemas.microsoft.com/office/drawing/2014/main" id="{00883AEB-8084-C99E-FF67-C8DF5A2086A4}"/>
              </a:ext>
            </a:extLst>
          </p:cNvPr>
          <p:cNvSpPr txBox="1"/>
          <p:nvPr/>
        </p:nvSpPr>
        <p:spPr>
          <a:xfrm>
            <a:off x="219075" y="177853"/>
            <a:ext cx="9267825" cy="6502293"/>
          </a:xfrm>
          <a:prstGeom prst="rect">
            <a:avLst/>
          </a:prstGeom>
          <a:noFill/>
        </p:spPr>
        <p:txBody>
          <a:bodyPr wrap="square" rtlCol="0">
            <a:spAutoFit/>
          </a:bodyPr>
          <a:lstStyle/>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O silêncio digno quando a ofensa provoque reações infelizes, ou a confiança no êxito, mesmo que os fatores pessimistas pareçam predominar.</a:t>
            </a:r>
          </a:p>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Todos possuímos essas moedas-amor, de aparente pequena monta, todavia, portadoras de altos conteúdos para aquisição da paz.</a:t>
            </a:r>
          </a:p>
          <a:p>
            <a:endParaRPr lang="pt-BR" dirty="0"/>
          </a:p>
        </p:txBody>
      </p:sp>
    </p:spTree>
    <p:extLst>
      <p:ext uri="{BB962C8B-B14F-4D97-AF65-F5344CB8AC3E}">
        <p14:creationId xmlns:p14="http://schemas.microsoft.com/office/powerpoint/2010/main" val="20788380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3"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5" name="Rectangle 1034">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sp>
        <p:nvSpPr>
          <p:cNvPr id="2" name="Título 1">
            <a:extLst>
              <a:ext uri="{FF2B5EF4-FFF2-40B4-BE49-F238E27FC236}">
                <a16:creationId xmlns:a16="http://schemas.microsoft.com/office/drawing/2014/main" id="{68622E9C-57B1-A88A-8F6D-3F61B223524E}"/>
              </a:ext>
            </a:extLst>
          </p:cNvPr>
          <p:cNvSpPr>
            <a:spLocks noGrp="1"/>
          </p:cNvSpPr>
          <p:nvPr>
            <p:ph type="title"/>
          </p:nvPr>
        </p:nvSpPr>
        <p:spPr>
          <a:xfrm>
            <a:off x="228600" y="277525"/>
            <a:ext cx="6367849" cy="6218525"/>
          </a:xfrm>
        </p:spPr>
        <p:txBody>
          <a:bodyPr>
            <a:normAutofit fontScale="90000"/>
          </a:bodyPr>
          <a:lstStyle/>
          <a:p>
            <a:br>
              <a:rPr lang="pt-BR" dirty="0"/>
            </a:br>
            <a:br>
              <a:rPr lang="pt-BR" dirty="0"/>
            </a:br>
            <a:br>
              <a:rPr lang="pt-BR" dirty="0"/>
            </a:br>
            <a:br>
              <a:rPr lang="pt-BR" dirty="0"/>
            </a:br>
            <a:br>
              <a:rPr lang="pt-BR" dirty="0"/>
            </a:br>
            <a:br>
              <a:rPr lang="pt-BR" dirty="0"/>
            </a:br>
            <a:br>
              <a:rPr lang="pt-BR" dirty="0"/>
            </a:br>
            <a:br>
              <a:rPr lang="pt-BR" dirty="0"/>
            </a:br>
            <a:br>
              <a:rPr lang="pt-BR" dirty="0"/>
            </a:br>
            <a:br>
              <a:rPr lang="pt-BR" dirty="0"/>
            </a:br>
            <a:br>
              <a:rPr lang="pt-BR" dirty="0"/>
            </a:br>
            <a:br>
              <a:rPr lang="pt-BR" dirty="0"/>
            </a:br>
            <a:endParaRPr lang="pt-BR" dirty="0"/>
          </a:p>
        </p:txBody>
      </p:sp>
      <p:pic>
        <p:nvPicPr>
          <p:cNvPr id="1026" name="Picture 2" descr="Mensagem em Vídeo de Divaldo Franco e Joanna de Ângelis - VIVER com ALEGRIA  - Joanna de Ângelis">
            <a:extLst>
              <a:ext uri="{FF2B5EF4-FFF2-40B4-BE49-F238E27FC236}">
                <a16:creationId xmlns:a16="http://schemas.microsoft.com/office/drawing/2014/main" id="{232BCB1D-72E9-3CA6-E8EA-FC15B0EF7C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2551" r="-2" b="-2"/>
          <a:stretch/>
        </p:blipFill>
        <p:spPr bwMode="auto">
          <a:xfrm>
            <a:off x="6977849" y="277526"/>
            <a:ext cx="5211102" cy="6034498"/>
          </a:xfrm>
          <a:custGeom>
            <a:avLst/>
            <a:gdLst/>
            <a:ahLst/>
            <a:cxnLst/>
            <a:rect l="l" t="t" r="r" b="b"/>
            <a:pathLst>
              <a:path w="5592502" h="6218525">
                <a:moveTo>
                  <a:pt x="2549391" y="5657612"/>
                </a:moveTo>
                <a:cubicBezTo>
                  <a:pt x="2568895" y="5660359"/>
                  <a:pt x="2588012" y="5665853"/>
                  <a:pt x="2606158" y="5674005"/>
                </a:cubicBezTo>
                <a:cubicBezTo>
                  <a:pt x="2690694" y="5711355"/>
                  <a:pt x="2743699" y="5803287"/>
                  <a:pt x="2734722" y="5897877"/>
                </a:cubicBezTo>
                <a:cubicBezTo>
                  <a:pt x="2720716" y="6045476"/>
                  <a:pt x="2578003" y="6136188"/>
                  <a:pt x="2445921" y="6086557"/>
                </a:cubicBezTo>
                <a:cubicBezTo>
                  <a:pt x="2352551" y="6051652"/>
                  <a:pt x="2293727" y="5951889"/>
                  <a:pt x="2306440" y="5850621"/>
                </a:cubicBezTo>
                <a:cubicBezTo>
                  <a:pt x="2319512" y="5745685"/>
                  <a:pt x="2398158" y="5671063"/>
                  <a:pt x="2490307" y="5657701"/>
                </a:cubicBezTo>
                <a:cubicBezTo>
                  <a:pt x="2509998" y="5654864"/>
                  <a:pt x="2529887" y="5654864"/>
                  <a:pt x="2549391" y="5657612"/>
                </a:cubicBezTo>
                <a:close/>
                <a:moveTo>
                  <a:pt x="708303" y="494981"/>
                </a:moveTo>
                <a:cubicBezTo>
                  <a:pt x="758766" y="498141"/>
                  <a:pt x="808381" y="509490"/>
                  <a:pt x="855181" y="528594"/>
                </a:cubicBezTo>
                <a:cubicBezTo>
                  <a:pt x="1052623" y="608676"/>
                  <a:pt x="1174866" y="823069"/>
                  <a:pt x="1146999" y="1039903"/>
                </a:cubicBezTo>
                <a:cubicBezTo>
                  <a:pt x="1106562" y="1357577"/>
                  <a:pt x="789750" y="1547407"/>
                  <a:pt x="502601" y="1427029"/>
                </a:cubicBezTo>
                <a:cubicBezTo>
                  <a:pt x="303292" y="1343573"/>
                  <a:pt x="183634" y="1123578"/>
                  <a:pt x="217535" y="904373"/>
                </a:cubicBezTo>
                <a:cubicBezTo>
                  <a:pt x="256894" y="649831"/>
                  <a:pt x="474662" y="481046"/>
                  <a:pt x="708303" y="494981"/>
                </a:cubicBezTo>
                <a:close/>
                <a:moveTo>
                  <a:pt x="2580518" y="186644"/>
                </a:moveTo>
                <a:cubicBezTo>
                  <a:pt x="2602438" y="187938"/>
                  <a:pt x="2623999" y="192821"/>
                  <a:pt x="2644369" y="201008"/>
                </a:cubicBezTo>
                <a:cubicBezTo>
                  <a:pt x="2730556" y="235843"/>
                  <a:pt x="2783562" y="328998"/>
                  <a:pt x="2771424" y="423660"/>
                </a:cubicBezTo>
                <a:cubicBezTo>
                  <a:pt x="2753683" y="561920"/>
                  <a:pt x="2615927" y="644516"/>
                  <a:pt x="2491026" y="592159"/>
                </a:cubicBezTo>
                <a:cubicBezTo>
                  <a:pt x="2404264" y="555816"/>
                  <a:pt x="2352192" y="460147"/>
                  <a:pt x="2366987" y="364694"/>
                </a:cubicBezTo>
                <a:cubicBezTo>
                  <a:pt x="2384081" y="253943"/>
                  <a:pt x="2478888" y="180540"/>
                  <a:pt x="2580518" y="186644"/>
                </a:cubicBezTo>
                <a:close/>
                <a:moveTo>
                  <a:pt x="3406298" y="0"/>
                </a:moveTo>
                <a:lnTo>
                  <a:pt x="4023898" y="0"/>
                </a:lnTo>
                <a:lnTo>
                  <a:pt x="4039485" y="16440"/>
                </a:lnTo>
                <a:cubicBezTo>
                  <a:pt x="4112899" y="107670"/>
                  <a:pt x="4150006" y="228832"/>
                  <a:pt x="4134340" y="350976"/>
                </a:cubicBezTo>
                <a:cubicBezTo>
                  <a:pt x="4097638" y="636402"/>
                  <a:pt x="3812859" y="806910"/>
                  <a:pt x="3554440" y="699175"/>
                </a:cubicBezTo>
                <a:cubicBezTo>
                  <a:pt x="3374882" y="624048"/>
                  <a:pt x="3267147" y="426247"/>
                  <a:pt x="3297887" y="228805"/>
                </a:cubicBezTo>
                <a:cubicBezTo>
                  <a:pt x="3311165" y="142914"/>
                  <a:pt x="3347028" y="67910"/>
                  <a:pt x="3397755" y="8363"/>
                </a:cubicBezTo>
                <a:close/>
                <a:moveTo>
                  <a:pt x="1503015" y="0"/>
                </a:moveTo>
                <a:lnTo>
                  <a:pt x="1857869" y="0"/>
                </a:lnTo>
                <a:lnTo>
                  <a:pt x="1875734" y="7199"/>
                </a:lnTo>
                <a:cubicBezTo>
                  <a:pt x="1972792" y="53203"/>
                  <a:pt x="2044088" y="119768"/>
                  <a:pt x="2073805" y="147644"/>
                </a:cubicBezTo>
                <a:cubicBezTo>
                  <a:pt x="2298899" y="357871"/>
                  <a:pt x="2120777" y="615502"/>
                  <a:pt x="2304070" y="931092"/>
                </a:cubicBezTo>
                <a:cubicBezTo>
                  <a:pt x="2332548" y="977849"/>
                  <a:pt x="2365220" y="1021948"/>
                  <a:pt x="2401678" y="1062815"/>
                </a:cubicBezTo>
                <a:cubicBezTo>
                  <a:pt x="2473501" y="1144478"/>
                  <a:pt x="2607307" y="1130114"/>
                  <a:pt x="2658732" y="1035092"/>
                </a:cubicBezTo>
                <a:cubicBezTo>
                  <a:pt x="2743699" y="878014"/>
                  <a:pt x="2824931" y="701903"/>
                  <a:pt x="2989622" y="656081"/>
                </a:cubicBezTo>
                <a:cubicBezTo>
                  <a:pt x="3309810" y="566949"/>
                  <a:pt x="3500428" y="1096285"/>
                  <a:pt x="3832251" y="1033009"/>
                </a:cubicBezTo>
                <a:cubicBezTo>
                  <a:pt x="3970008" y="1006722"/>
                  <a:pt x="4049875" y="893816"/>
                  <a:pt x="4122489" y="753905"/>
                </a:cubicBezTo>
                <a:cubicBezTo>
                  <a:pt x="4142671" y="714904"/>
                  <a:pt x="4162351" y="673821"/>
                  <a:pt x="4182533" y="631806"/>
                </a:cubicBezTo>
                <a:cubicBezTo>
                  <a:pt x="4229290" y="465301"/>
                  <a:pt x="4292692" y="172828"/>
                  <a:pt x="4600355" y="8334"/>
                </a:cubicBezTo>
                <a:lnTo>
                  <a:pt x="4621097" y="0"/>
                </a:lnTo>
                <a:lnTo>
                  <a:pt x="5592502" y="0"/>
                </a:lnTo>
                <a:lnTo>
                  <a:pt x="5592502" y="6214998"/>
                </a:lnTo>
                <a:lnTo>
                  <a:pt x="5570190" y="6214772"/>
                </a:lnTo>
                <a:cubicBezTo>
                  <a:pt x="5484588" y="6205588"/>
                  <a:pt x="5403563" y="6179480"/>
                  <a:pt x="5336013" y="6134537"/>
                </a:cubicBezTo>
                <a:cubicBezTo>
                  <a:pt x="5329154" y="6129869"/>
                  <a:pt x="5322654" y="6124696"/>
                  <a:pt x="5316549" y="6119095"/>
                </a:cubicBezTo>
                <a:cubicBezTo>
                  <a:pt x="5197251" y="6026083"/>
                  <a:pt x="4557234" y="5546951"/>
                  <a:pt x="4161920" y="5655261"/>
                </a:cubicBezTo>
                <a:cubicBezTo>
                  <a:pt x="3724588" y="5774990"/>
                  <a:pt x="3364683" y="6051365"/>
                  <a:pt x="3163578" y="5852918"/>
                </a:cubicBezTo>
                <a:cubicBezTo>
                  <a:pt x="3116533" y="5806591"/>
                  <a:pt x="3049235" y="5739436"/>
                  <a:pt x="2973749" y="5663664"/>
                </a:cubicBezTo>
                <a:cubicBezTo>
                  <a:pt x="2851650" y="5565913"/>
                  <a:pt x="2725959" y="5472256"/>
                  <a:pt x="2569025" y="5499547"/>
                </a:cubicBezTo>
                <a:cubicBezTo>
                  <a:pt x="2209910" y="5562035"/>
                  <a:pt x="2237849" y="5993549"/>
                  <a:pt x="1769490" y="6169659"/>
                </a:cubicBezTo>
                <a:cubicBezTo>
                  <a:pt x="1527877" y="6260515"/>
                  <a:pt x="1178242" y="6229415"/>
                  <a:pt x="1004789" y="6036355"/>
                </a:cubicBezTo>
                <a:cubicBezTo>
                  <a:pt x="724104" y="5723780"/>
                  <a:pt x="1106993" y="5230642"/>
                  <a:pt x="804905" y="4851273"/>
                </a:cubicBezTo>
                <a:cubicBezTo>
                  <a:pt x="628292" y="4629698"/>
                  <a:pt x="441120" y="4729173"/>
                  <a:pt x="243535" y="4461846"/>
                </a:cubicBezTo>
                <a:cubicBezTo>
                  <a:pt x="97446" y="4264262"/>
                  <a:pt x="-23647" y="4082765"/>
                  <a:pt x="35822" y="3819891"/>
                </a:cubicBezTo>
                <a:cubicBezTo>
                  <a:pt x="115402" y="3468316"/>
                  <a:pt x="419645" y="3331136"/>
                  <a:pt x="416485" y="3077311"/>
                </a:cubicBezTo>
                <a:cubicBezTo>
                  <a:pt x="412894" y="2772206"/>
                  <a:pt x="39413" y="2711086"/>
                  <a:pt x="2855" y="2363246"/>
                </a:cubicBezTo>
                <a:cubicBezTo>
                  <a:pt x="-20990" y="2136357"/>
                  <a:pt x="106640" y="1864649"/>
                  <a:pt x="308319" y="1738959"/>
                </a:cubicBezTo>
                <a:cubicBezTo>
                  <a:pt x="680004" y="1507042"/>
                  <a:pt x="1099021" y="1898408"/>
                  <a:pt x="1384015" y="1665772"/>
                </a:cubicBezTo>
                <a:cubicBezTo>
                  <a:pt x="1554236" y="1526793"/>
                  <a:pt x="1581960" y="1242948"/>
                  <a:pt x="1548849" y="1064181"/>
                </a:cubicBezTo>
                <a:cubicBezTo>
                  <a:pt x="1485717" y="723810"/>
                  <a:pt x="1206612" y="668075"/>
                  <a:pt x="1216954" y="408794"/>
                </a:cubicBezTo>
                <a:cubicBezTo>
                  <a:pt x="1222664" y="264268"/>
                  <a:pt x="1316043" y="114328"/>
                  <a:pt x="1447763" y="29453"/>
                </a:cubicBezTo>
                <a:close/>
              </a:path>
            </a:pathLst>
          </a:custGeom>
          <a:noFill/>
          <a:extLst>
            <a:ext uri="{909E8E84-426E-40DD-AFC4-6F175D3DCCD1}">
              <a14:hiddenFill xmlns:a14="http://schemas.microsoft.com/office/drawing/2010/main">
                <a:solidFill>
                  <a:srgbClr val="FFFFFF"/>
                </a:solidFill>
              </a14:hiddenFill>
            </a:ext>
          </a:extLst>
        </p:spPr>
      </p:pic>
      <p:sp>
        <p:nvSpPr>
          <p:cNvPr id="4" name="CaixaDeTexto 3">
            <a:extLst>
              <a:ext uri="{FF2B5EF4-FFF2-40B4-BE49-F238E27FC236}">
                <a16:creationId xmlns:a16="http://schemas.microsoft.com/office/drawing/2014/main" id="{2184D5A6-8AFF-E4DF-F67F-A37C753DC147}"/>
              </a:ext>
            </a:extLst>
          </p:cNvPr>
          <p:cNvSpPr txBox="1"/>
          <p:nvPr/>
        </p:nvSpPr>
        <p:spPr>
          <a:xfrm>
            <a:off x="225551" y="58237"/>
            <a:ext cx="5921406" cy="6741526"/>
          </a:xfrm>
          <a:prstGeom prst="rect">
            <a:avLst/>
          </a:prstGeom>
          <a:noFill/>
        </p:spPr>
        <p:txBody>
          <a:bodyPr wrap="square" rtlCol="0">
            <a:spAutoFit/>
          </a:bodyPr>
          <a:lstStyle/>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A viúva referida por Jesus na parábola ofertou a última e menor moeda que possuía, em cumprimento ao dever recomendado pela lei.</a:t>
            </a:r>
          </a:p>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Ninguém, da mesma forma, que se possa eximir à ajuda fraternal ao seu próximo.</a:t>
            </a:r>
            <a:endParaRPr lang="pt-BR" dirty="0"/>
          </a:p>
        </p:txBody>
      </p:sp>
    </p:spTree>
    <p:extLst>
      <p:ext uri="{BB962C8B-B14F-4D97-AF65-F5344CB8AC3E}">
        <p14:creationId xmlns:p14="http://schemas.microsoft.com/office/powerpoint/2010/main" val="2109759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8"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72B6D96-D9A2-4E4A-8064-FCA9A1D3F6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Espaço Reservado para Conteúdo 2">
            <a:extLst>
              <a:ext uri="{FF2B5EF4-FFF2-40B4-BE49-F238E27FC236}">
                <a16:creationId xmlns:a16="http://schemas.microsoft.com/office/drawing/2014/main" id="{43770F64-864A-BA0E-2B06-2AD9F3595005}"/>
              </a:ext>
            </a:extLst>
          </p:cNvPr>
          <p:cNvSpPr>
            <a:spLocks noGrp="1"/>
          </p:cNvSpPr>
          <p:nvPr>
            <p:ph idx="1"/>
          </p:nvPr>
        </p:nvSpPr>
        <p:spPr>
          <a:xfrm>
            <a:off x="142043" y="204186"/>
            <a:ext cx="6862439" cy="6454066"/>
          </a:xfrm>
        </p:spPr>
        <p:txBody>
          <a:bodyPr anchor="b">
            <a:normAutofit lnSpcReduction="10000"/>
          </a:bodyPr>
          <a:lstStyle/>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Há doações valiosas e ricas que transitam pelas mãos do mundo, sem que solucionem os problemas daqueles a quem são dirigidas.</a:t>
            </a:r>
          </a:p>
          <a:p>
            <a:pPr indent="449580">
              <a:lnSpc>
                <a:spcPct val="107000"/>
              </a:lnSpc>
              <a:spcAft>
                <a:spcPts val="800"/>
              </a:spcAft>
            </a:pPr>
            <a:r>
              <a:rPr lang="pt-BR" sz="4000" dirty="0">
                <a:effectLst/>
                <a:latin typeface="Arial" panose="020B0604020202020204" pitchFamily="34" charset="0"/>
                <a:ea typeface="Calibri" panose="020F0502020204030204" pitchFamily="34" charset="0"/>
              </a:rPr>
              <a:t>Não obstante, a dádiva de amor logra abençoar as vidas, enriquecendo-as de esperança e de harmonia.</a:t>
            </a:r>
            <a:endParaRPr lang="pt-BR" dirty="0"/>
          </a:p>
        </p:txBody>
      </p:sp>
      <p:sp>
        <p:nvSpPr>
          <p:cNvPr id="12" name="Freeform: Shape 11">
            <a:extLst>
              <a:ext uri="{FF2B5EF4-FFF2-40B4-BE49-F238E27FC236}">
                <a16:creationId xmlns:a16="http://schemas.microsoft.com/office/drawing/2014/main" id="{64ADF8E3-1B35-4C33-95FB-BAAD781AF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58188" y="0"/>
            <a:ext cx="2933812" cy="2750153"/>
          </a:xfrm>
          <a:custGeom>
            <a:avLst/>
            <a:gdLst>
              <a:gd name="connsiteX0" fmla="*/ 1067830 w 2933812"/>
              <a:gd name="connsiteY0" fmla="*/ 776732 h 2750153"/>
              <a:gd name="connsiteX1" fmla="*/ 1305537 w 2933812"/>
              <a:gd name="connsiteY1" fmla="*/ 842083 h 2750153"/>
              <a:gd name="connsiteX2" fmla="*/ 1421053 w 2933812"/>
              <a:gd name="connsiteY2" fmla="*/ 1397856 h 2750153"/>
              <a:gd name="connsiteX3" fmla="*/ 865267 w 2933812"/>
              <a:gd name="connsiteY3" fmla="*/ 1513301 h 2750153"/>
              <a:gd name="connsiteX4" fmla="*/ 749819 w 2933812"/>
              <a:gd name="connsiteY4" fmla="*/ 957568 h 2750153"/>
              <a:gd name="connsiteX5" fmla="*/ 836727 w 2933812"/>
              <a:gd name="connsiteY5" fmla="*/ 862679 h 2750153"/>
              <a:gd name="connsiteX6" fmla="*/ 1067830 w 2933812"/>
              <a:gd name="connsiteY6" fmla="*/ 776732 h 2750153"/>
              <a:gd name="connsiteX7" fmla="*/ 209205 w 2933812"/>
              <a:gd name="connsiteY7" fmla="*/ 551704 h 2750153"/>
              <a:gd name="connsiteX8" fmla="*/ 328901 w 2933812"/>
              <a:gd name="connsiteY8" fmla="*/ 567267 h 2750153"/>
              <a:gd name="connsiteX9" fmla="*/ 460887 w 2933812"/>
              <a:gd name="connsiteY9" fmla="*/ 878648 h 2750153"/>
              <a:gd name="connsiteX10" fmla="*/ 149506 w 2933812"/>
              <a:gd name="connsiteY10" fmla="*/ 1010633 h 2750153"/>
              <a:gd name="connsiteX11" fmla="*/ 17517 w 2933812"/>
              <a:gd name="connsiteY11" fmla="*/ 699260 h 2750153"/>
              <a:gd name="connsiteX12" fmla="*/ 97142 w 2933812"/>
              <a:gd name="connsiteY12" fmla="*/ 596577 h 2750153"/>
              <a:gd name="connsiteX13" fmla="*/ 209205 w 2933812"/>
              <a:gd name="connsiteY13" fmla="*/ 551704 h 2750153"/>
              <a:gd name="connsiteX14" fmla="*/ 603014 w 2933812"/>
              <a:gd name="connsiteY14" fmla="*/ 0 h 2750153"/>
              <a:gd name="connsiteX15" fmla="*/ 2933812 w 2933812"/>
              <a:gd name="connsiteY15" fmla="*/ 0 h 2750153"/>
              <a:gd name="connsiteX16" fmla="*/ 2933812 w 2933812"/>
              <a:gd name="connsiteY16" fmla="*/ 2748233 h 2750153"/>
              <a:gd name="connsiteX17" fmla="*/ 2877044 w 2933812"/>
              <a:gd name="connsiteY17" fmla="*/ 2704219 h 2750153"/>
              <a:gd name="connsiteX18" fmla="*/ 1987800 w 2933812"/>
              <a:gd name="connsiteY18" fmla="*/ 2707378 h 2750153"/>
              <a:gd name="connsiteX19" fmla="*/ 1571775 w 2933812"/>
              <a:gd name="connsiteY19" fmla="*/ 2085562 h 2750153"/>
              <a:gd name="connsiteX20" fmla="*/ 2085622 w 2933812"/>
              <a:gd name="connsiteY20" fmla="*/ 1038354 h 2750153"/>
              <a:gd name="connsiteX21" fmla="*/ 1614635 w 2933812"/>
              <a:gd name="connsiteY21" fmla="*/ 560521 h 2750153"/>
              <a:gd name="connsiteX22" fmla="*/ 825009 w 2933812"/>
              <a:gd name="connsiteY22" fmla="*/ 518839 h 2750153"/>
              <a:gd name="connsiteX23" fmla="*/ 599925 w 2933812"/>
              <a:gd name="connsiteY23" fmla="*/ 14372 h 2750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33812" h="2750153">
                <a:moveTo>
                  <a:pt x="1067830" y="776732"/>
                </a:moveTo>
                <a:cubicBezTo>
                  <a:pt x="1150031" y="773119"/>
                  <a:pt x="1233332" y="794722"/>
                  <a:pt x="1305537" y="842083"/>
                </a:cubicBezTo>
                <a:cubicBezTo>
                  <a:pt x="1490941" y="963689"/>
                  <a:pt x="1542616" y="1212493"/>
                  <a:pt x="1421053" y="1397856"/>
                </a:cubicBezTo>
                <a:cubicBezTo>
                  <a:pt x="1299424" y="1583173"/>
                  <a:pt x="1050671" y="1634906"/>
                  <a:pt x="865267" y="1513301"/>
                </a:cubicBezTo>
                <a:cubicBezTo>
                  <a:pt x="679936" y="1391729"/>
                  <a:pt x="628260" y="1142925"/>
                  <a:pt x="749819" y="957568"/>
                </a:cubicBezTo>
                <a:cubicBezTo>
                  <a:pt x="773570" y="921529"/>
                  <a:pt x="802922" y="889506"/>
                  <a:pt x="836727" y="862679"/>
                </a:cubicBezTo>
                <a:cubicBezTo>
                  <a:pt x="904529" y="809175"/>
                  <a:pt x="985629" y="780345"/>
                  <a:pt x="1067830" y="776732"/>
                </a:cubicBezTo>
                <a:close/>
                <a:moveTo>
                  <a:pt x="209205" y="551704"/>
                </a:moveTo>
                <a:cubicBezTo>
                  <a:pt x="249147" y="546653"/>
                  <a:pt x="290360" y="551675"/>
                  <a:pt x="328901" y="567267"/>
                </a:cubicBezTo>
                <a:cubicBezTo>
                  <a:pt x="451346" y="616809"/>
                  <a:pt x="510410" y="756201"/>
                  <a:pt x="460887" y="878648"/>
                </a:cubicBezTo>
                <a:cubicBezTo>
                  <a:pt x="411366" y="1001087"/>
                  <a:pt x="271948" y="1060182"/>
                  <a:pt x="149506" y="1010633"/>
                </a:cubicBezTo>
                <a:cubicBezTo>
                  <a:pt x="27060" y="961092"/>
                  <a:pt x="-32003" y="821699"/>
                  <a:pt x="17517" y="699260"/>
                </a:cubicBezTo>
                <a:cubicBezTo>
                  <a:pt x="34058" y="658332"/>
                  <a:pt x="61655" y="622811"/>
                  <a:pt x="97142" y="596577"/>
                </a:cubicBezTo>
                <a:cubicBezTo>
                  <a:pt x="130594" y="571878"/>
                  <a:pt x="169264" y="556754"/>
                  <a:pt x="209205" y="551704"/>
                </a:cubicBezTo>
                <a:close/>
                <a:moveTo>
                  <a:pt x="603014" y="0"/>
                </a:moveTo>
                <a:lnTo>
                  <a:pt x="2933812" y="0"/>
                </a:lnTo>
                <a:lnTo>
                  <a:pt x="2933812" y="2748233"/>
                </a:lnTo>
                <a:lnTo>
                  <a:pt x="2877044" y="2704219"/>
                </a:lnTo>
                <a:cubicBezTo>
                  <a:pt x="2590402" y="2543052"/>
                  <a:pt x="2331640" y="2859871"/>
                  <a:pt x="1987800" y="2707378"/>
                </a:cubicBezTo>
                <a:cubicBezTo>
                  <a:pt x="1763640" y="2607782"/>
                  <a:pt x="1580044" y="2342268"/>
                  <a:pt x="1571775" y="2085562"/>
                </a:cubicBezTo>
                <a:cubicBezTo>
                  <a:pt x="1556983" y="1612648"/>
                  <a:pt x="2147977" y="1430482"/>
                  <a:pt x="2085622" y="1038354"/>
                </a:cubicBezTo>
                <a:cubicBezTo>
                  <a:pt x="2048252" y="804151"/>
                  <a:pt x="1799013" y="625551"/>
                  <a:pt x="1614635" y="560521"/>
                </a:cubicBezTo>
                <a:cubicBezTo>
                  <a:pt x="1263737" y="436354"/>
                  <a:pt x="1061091" y="667936"/>
                  <a:pt x="825009" y="518839"/>
                </a:cubicBezTo>
                <a:cubicBezTo>
                  <a:pt x="671642" y="421917"/>
                  <a:pt x="576178" y="209445"/>
                  <a:pt x="599925" y="143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lt1"/>
              </a:solidFill>
            </a:endParaRPr>
          </a:p>
        </p:txBody>
      </p:sp>
      <p:pic>
        <p:nvPicPr>
          <p:cNvPr id="4" name="Picture 2" descr="De Gabi Para Você: As Reencarnações de Joanna de Ângelis - Dulce Amélia/  Pesquisa Bibliográfica">
            <a:extLst>
              <a:ext uri="{FF2B5EF4-FFF2-40B4-BE49-F238E27FC236}">
                <a16:creationId xmlns:a16="http://schemas.microsoft.com/office/drawing/2014/main" id="{1FCE4A50-D06D-C46C-5AFE-3728A74919C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 b="15271"/>
          <a:stretch/>
        </p:blipFill>
        <p:spPr bwMode="auto">
          <a:xfrm>
            <a:off x="6667500" y="1"/>
            <a:ext cx="5524500" cy="6781800"/>
          </a:xfrm>
          <a:custGeom>
            <a:avLst/>
            <a:gdLst/>
            <a:ahLst/>
            <a:cxnLst/>
            <a:rect l="l" t="t" r="r" b="b"/>
            <a:pathLst>
              <a:path w="5827552" h="6858000">
                <a:moveTo>
                  <a:pt x="391440" y="4232571"/>
                </a:moveTo>
                <a:cubicBezTo>
                  <a:pt x="581049" y="4232571"/>
                  <a:pt x="734757" y="4386279"/>
                  <a:pt x="734757" y="4575888"/>
                </a:cubicBezTo>
                <a:cubicBezTo>
                  <a:pt x="734757" y="4765497"/>
                  <a:pt x="581049" y="4919205"/>
                  <a:pt x="391440" y="4919205"/>
                </a:cubicBezTo>
                <a:cubicBezTo>
                  <a:pt x="201831" y="4919205"/>
                  <a:pt x="48123" y="4765497"/>
                  <a:pt x="48123" y="4575888"/>
                </a:cubicBezTo>
                <a:cubicBezTo>
                  <a:pt x="48123" y="4386279"/>
                  <a:pt x="201831" y="4232571"/>
                  <a:pt x="391440" y="4232571"/>
                </a:cubicBezTo>
                <a:close/>
                <a:moveTo>
                  <a:pt x="247368" y="1806694"/>
                </a:moveTo>
                <a:cubicBezTo>
                  <a:pt x="383986" y="1806694"/>
                  <a:pt x="494736" y="1917444"/>
                  <a:pt x="494736" y="2054062"/>
                </a:cubicBezTo>
                <a:cubicBezTo>
                  <a:pt x="494736" y="2190680"/>
                  <a:pt x="383986" y="2301430"/>
                  <a:pt x="247368" y="2301430"/>
                </a:cubicBezTo>
                <a:cubicBezTo>
                  <a:pt x="110750" y="2301430"/>
                  <a:pt x="0" y="2190680"/>
                  <a:pt x="0" y="2054062"/>
                </a:cubicBezTo>
                <a:cubicBezTo>
                  <a:pt x="0" y="1917444"/>
                  <a:pt x="110750" y="1806694"/>
                  <a:pt x="247368" y="1806694"/>
                </a:cubicBezTo>
                <a:close/>
                <a:moveTo>
                  <a:pt x="247369" y="1294715"/>
                </a:moveTo>
                <a:cubicBezTo>
                  <a:pt x="326938" y="1294715"/>
                  <a:pt x="391441" y="1359218"/>
                  <a:pt x="391441" y="1438787"/>
                </a:cubicBezTo>
                <a:cubicBezTo>
                  <a:pt x="391441" y="1518356"/>
                  <a:pt x="326938" y="1582859"/>
                  <a:pt x="247369" y="1582859"/>
                </a:cubicBezTo>
                <a:cubicBezTo>
                  <a:pt x="167800" y="1582859"/>
                  <a:pt x="103297" y="1518356"/>
                  <a:pt x="103297" y="1438787"/>
                </a:cubicBezTo>
                <a:cubicBezTo>
                  <a:pt x="103297" y="1359218"/>
                  <a:pt x="167800" y="1294715"/>
                  <a:pt x="247369" y="1294715"/>
                </a:cubicBezTo>
                <a:close/>
                <a:moveTo>
                  <a:pt x="480671" y="0"/>
                </a:moveTo>
                <a:lnTo>
                  <a:pt x="5827552" y="0"/>
                </a:lnTo>
                <a:lnTo>
                  <a:pt x="5827552" y="6858000"/>
                </a:lnTo>
                <a:lnTo>
                  <a:pt x="5825818" y="6858000"/>
                </a:lnTo>
                <a:lnTo>
                  <a:pt x="236731" y="6858000"/>
                </a:lnTo>
                <a:lnTo>
                  <a:pt x="225831" y="6841105"/>
                </a:lnTo>
                <a:cubicBezTo>
                  <a:pt x="35993" y="6490332"/>
                  <a:pt x="58970" y="6027176"/>
                  <a:pt x="314550" y="5720066"/>
                </a:cubicBezTo>
                <a:cubicBezTo>
                  <a:pt x="1530043" y="4259025"/>
                  <a:pt x="615593" y="4079388"/>
                  <a:pt x="503588" y="3464278"/>
                </a:cubicBezTo>
                <a:cubicBezTo>
                  <a:pt x="330606" y="2514465"/>
                  <a:pt x="722867" y="2276432"/>
                  <a:pt x="675681" y="1809180"/>
                </a:cubicBezTo>
                <a:cubicBezTo>
                  <a:pt x="624359" y="1301070"/>
                  <a:pt x="219491" y="1102027"/>
                  <a:pt x="245003" y="646882"/>
                </a:cubicBezTo>
                <a:cubicBezTo>
                  <a:pt x="249830" y="424885"/>
                  <a:pt x="318025" y="228632"/>
                  <a:pt x="431196" y="64140"/>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9483948"/>
      </p:ext>
    </p:extLst>
  </p:cSld>
  <p:clrMapOvr>
    <a:masterClrMapping/>
  </p:clrMapOvr>
</p:sld>
</file>

<file path=ppt/theme/theme1.xml><?xml version="1.0" encoding="utf-8"?>
<a:theme xmlns:a="http://schemas.openxmlformats.org/drawingml/2006/main" name="SplashVTI">
  <a:themeElements>
    <a:clrScheme name="Custom 11">
      <a:dk1>
        <a:srgbClr val="262626"/>
      </a:dk1>
      <a:lt1>
        <a:sysClr val="window" lastClr="FFFFFF"/>
      </a:lt1>
      <a:dk2>
        <a:srgbClr val="2F333D"/>
      </a:dk2>
      <a:lt2>
        <a:srgbClr val="E9F3F3"/>
      </a:lt2>
      <a:accent1>
        <a:srgbClr val="1EBE9B"/>
      </a:accent1>
      <a:accent2>
        <a:srgbClr val="FD8686"/>
      </a:accent2>
      <a:accent3>
        <a:srgbClr val="0AC8AD"/>
      </a:accent3>
      <a:accent4>
        <a:srgbClr val="E69500"/>
      </a:accent4>
      <a:accent5>
        <a:srgbClr val="EC4E70"/>
      </a:accent5>
      <a:accent6>
        <a:srgbClr val="794DFF"/>
      </a:accent6>
      <a:hlink>
        <a:srgbClr val="3E8FF1"/>
      </a:hlink>
      <a:folHlink>
        <a:srgbClr val="939393"/>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docProps/app.xml><?xml version="1.0" encoding="utf-8"?>
<Properties xmlns="http://schemas.openxmlformats.org/officeDocument/2006/extended-properties" xmlns:vt="http://schemas.openxmlformats.org/officeDocument/2006/docPropsVTypes">
  <TotalTime>594</TotalTime>
  <Words>1098</Words>
  <Application>Microsoft Office PowerPoint</Application>
  <PresentationFormat>Widescreen</PresentationFormat>
  <Paragraphs>42</Paragraphs>
  <Slides>20</Slides>
  <Notes>0</Notes>
  <HiddenSlides>0</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20</vt:i4>
      </vt:variant>
    </vt:vector>
  </HeadingPairs>
  <TitlesOfParts>
    <vt:vector size="26" baseType="lpstr">
      <vt:lpstr>AGaramondPro-Regular</vt:lpstr>
      <vt:lpstr>Arial</vt:lpstr>
      <vt:lpstr>Avenir Next LT Pro</vt:lpstr>
      <vt:lpstr>Chiller</vt:lpstr>
      <vt:lpstr>Posterama</vt:lpstr>
      <vt:lpstr>SplashVTI</vt:lpstr>
      <vt:lpstr>Teu óbolo</vt:lpstr>
      <vt:lpstr> Simbolicamente, o óbolo da viúva tem larga aplicação no constante labor de quem deseja ser útil.</vt:lpstr>
      <vt:lpstr>Apresentação do PowerPoint</vt:lpstr>
      <vt:lpstr>Apresentação do PowerPoint</vt:lpstr>
      <vt:lpstr>Apresentação do PowerPoint</vt:lpstr>
      <vt:lpstr>Apresentação do PowerPoint</vt:lpstr>
      <vt:lpstr>Apresentação do PowerPoint</vt:lpstr>
      <vt:lpstr>            </vt:lpstr>
      <vt:lpstr>Apresentação do PowerPoint</vt:lpstr>
      <vt:lpstr>Apresentação do PowerPoint</vt:lpstr>
      <vt:lpstr>    </vt:lpstr>
      <vt:lpstr> Não te justifiques a inércia ou a negação para o serviço da caridade. Sempre podes auxiliar, doando e enriquecendo-te, porquanto mais feliz é sempre aquele que doa, pois que, mesmo na posição de carência em que possa encontrar, desejando, sempre ajudar com óbolo que notabilizou a feliz viúva do Evangelho. </vt:lpstr>
      <vt:lpstr>      5. “E, estando Jesus assentado à frente de um gazofilácio1, observava de que maneira o povo nele jogava o dinheiro, e como os ricos lá colocavam muito. Vindo, porém, uma pobre viúva, lá colocou apenas duas pequenas moedas no valor de poucos centavos. Então, tendo Jesus chamado os Seus discípulos, disse-lhes: Eu vos digo, em verdade, que essa pobre viúva deu mais do que todos os outros que colocaram dinheiro no gazofilácio, pois todos deram de sua abundância, e ela deu de sua indigência, talvez tudo o que tinha, todo o seu sustento.” (Marcos, XII: 41-44; Lucas, XXI:1-4)     </vt:lpstr>
      <vt:lpstr>CAP. 13 – Item 5-6</vt:lpstr>
      <vt:lpstr>Apresentação do PowerPoint</vt:lpstr>
      <vt:lpstr>6. Muitas pessoas reclamam de não poder fazer todo o bem que gostariam, por falta de recursos financeiros, e quando desejam a fortuna, dizem, é para fazer dela um bom uso. A intenção é louvável, sem dúvida, e talvez muito sincera em alguns casos, mas o seria da parte de todos, assim completamente desinteressados? Não há quem, desejando beneficiar aos outros, se sentiria bem de começar a fazer por si mesmo, concedendo-se algumas satisfações a mais, um pouco do supérfluo que lhe falta, dando o restante aos pobres? Essa segunda intenção, dissimulada talvez, mas que encontrariam no fundo de seus corações, se o sondassem, anula o mérito da intenção, pois a verdadeira caridade pensa nos outros antes que em si mesmo.</vt:lpstr>
      <vt:lpstr>O sublime da caridade, nesse caso, seria buscar cada qual no seu próprio trabalho, pelo emprego de suas forças, de sua inteligência, de seu talento, os recursos que lhe faltam para realizar suas intenções generosas. Este seria o sacrifício mais agradável ao Senhor. Infelizmente, a maioria sonha com meios mais fáceis de enriquecer, rapidamente e sem sacrifícios, correndo atrás de ilusões, como descobertas de tesouros, uma chance aleatória favorável, o recebimento de heranças inesperadas etc.</vt:lpstr>
      <vt:lpstr>O que dizer daqueles que esperam encontrar, para ajudá-lo nas buscas dessa natureza, auxiliares entre os Espíritos? Certamente eles não conhecem e nem compreendem o objetivo sagrado do Espiritismo, e ainda menos a missão dos Espíritos, a quem Deus permite comunicarem-se com os homens. Mas justamente por isso, são punidos pelas decepções. (O Livro dos Médiuns, no 294, 295.)</vt:lpstr>
      <vt:lpstr>Aqueles, cuja intenção é isenta de qualquer interesse pessoal, devem consolar-se com a impossibilidade de fazer todo o bem que gostariam, lembrando que o óbolo do pobre, que doa mesmo se privando, pesa mais na balança de Deus que o ouro do rico, que dá sem privar-se de nada. A satisfação seria grande, sem dúvida, de poder socorrer largamente a indigência; mas, se isso é impossível, é preciso submeter-se e fazer o que se pode. Além disso, não é somente com o ouro que se podem enxugar as lágrimas, e devemos ficar parados só porque não o possuímos?</vt:lpstr>
      <vt:lpstr>      Aquele que deseja sinceramente tornar-se útil aos seus irmãos encontra mil oportunidades para tanto, bastando procurar para encontrá-las. Se não for de uma maneira, será de outra, pois não há ninguém que, estando em pleno gozo de suas faculdades, não possa prestar algum serviço, dar um consolo, amenizar um sofrimento físico ou moral, tomar uma providência útil. Na falta de dinheiro, cada um não tem o seu tempo, o seu repouso, dos quais pode oferecer um pouco? Isso também é a esmola do pobre, o óbolo da viúva.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Teu óbolo</dc:title>
  <dc:creator>Z</dc:creator>
  <cp:lastModifiedBy>Z</cp:lastModifiedBy>
  <cp:revision>19</cp:revision>
  <dcterms:created xsi:type="dcterms:W3CDTF">2022-11-17T17:15:44Z</dcterms:created>
  <dcterms:modified xsi:type="dcterms:W3CDTF">2022-11-18T03:19:40Z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defa4170-0d19-0005-0004-bc88714345d2_Enabled">
    <vt:lpwstr>true</vt:lpwstr>
  </property>
  <property fmtid="{D5CDD505-2E9C-101B-9397-08002B2CF9AE}" pid="3" name="MSIP_Label_defa4170-0d19-0005-0004-bc88714345d2_SetDate">
    <vt:lpwstr>2022-11-17T17:25:13Z</vt:lpwstr>
  </property>
  <property fmtid="{D5CDD505-2E9C-101B-9397-08002B2CF9AE}" pid="4" name="MSIP_Label_defa4170-0d19-0005-0004-bc88714345d2_Method">
    <vt:lpwstr>Standard</vt:lpwstr>
  </property>
  <property fmtid="{D5CDD505-2E9C-101B-9397-08002B2CF9AE}" pid="5" name="MSIP_Label_defa4170-0d19-0005-0004-bc88714345d2_Name">
    <vt:lpwstr>defa4170-0d19-0005-0004-bc88714345d2</vt:lpwstr>
  </property>
  <property fmtid="{D5CDD505-2E9C-101B-9397-08002B2CF9AE}" pid="6" name="MSIP_Label_defa4170-0d19-0005-0004-bc88714345d2_SiteId">
    <vt:lpwstr>938f5183-47cc-4970-95a7-651457fa053e</vt:lpwstr>
  </property>
  <property fmtid="{D5CDD505-2E9C-101B-9397-08002B2CF9AE}" pid="7" name="MSIP_Label_defa4170-0d19-0005-0004-bc88714345d2_ActionId">
    <vt:lpwstr>04161266-9be1-4210-9e67-49d257a6a7dc</vt:lpwstr>
  </property>
  <property fmtid="{D5CDD505-2E9C-101B-9397-08002B2CF9AE}" pid="8" name="MSIP_Label_defa4170-0d19-0005-0004-bc88714345d2_ContentBits">
    <vt:lpwstr>0</vt:lpwstr>
  </property>
</Properties>
</file>

<file path=docProps/thumbnail.jpeg>
</file>